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79" r:id="rId3"/>
    <p:sldId id="257" r:id="rId4"/>
    <p:sldId id="258" r:id="rId5"/>
    <p:sldId id="259" r:id="rId6"/>
    <p:sldId id="266" r:id="rId7"/>
    <p:sldId id="276" r:id="rId8"/>
    <p:sldId id="681" r:id="rId9"/>
    <p:sldId id="670" r:id="rId10"/>
    <p:sldId id="672" r:id="rId11"/>
    <p:sldId id="677" r:id="rId12"/>
    <p:sldId id="268" r:id="rId13"/>
    <p:sldId id="675" r:id="rId14"/>
    <p:sldId id="676" r:id="rId15"/>
    <p:sldId id="684" r:id="rId16"/>
    <p:sldId id="685" r:id="rId17"/>
    <p:sldId id="686" r:id="rId18"/>
    <p:sldId id="687" r:id="rId19"/>
    <p:sldId id="688" r:id="rId20"/>
    <p:sldId id="683" r:id="rId21"/>
    <p:sldId id="682" r:id="rId22"/>
    <p:sldId id="274" r:id="rId23"/>
    <p:sldId id="680" r:id="rId24"/>
    <p:sldId id="667" r:id="rId25"/>
    <p:sldId id="263" r:id="rId2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4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スタイル (中間)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16" autoAdjust="0"/>
    <p:restoredTop sz="70154" autoAdjust="0"/>
  </p:normalViewPr>
  <p:slideViewPr>
    <p:cSldViewPr snapToGrid="0" snapToObjects="1">
      <p:cViewPr varScale="1">
        <p:scale>
          <a:sx n="85" d="100"/>
          <a:sy n="85" d="100"/>
        </p:scale>
        <p:origin x="1528" y="160"/>
      </p:cViewPr>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Lst>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_rels/viewProps.xml.rels><?xml version="1.0" encoding="UTF-8" standalone="yes"?>
<Relationships xmlns="http://schemas.openxmlformats.org/package/2006/relationships"><Relationship Id="rId8" Type="http://schemas.openxmlformats.org/officeDocument/2006/relationships/slide" Target="slides/slide11.xml"/><Relationship Id="rId3" Type="http://schemas.openxmlformats.org/officeDocument/2006/relationships/slide" Target="slides/slide3.xml"/><Relationship Id="rId7" Type="http://schemas.openxmlformats.org/officeDocument/2006/relationships/slide" Target="slides/slide7.xml"/><Relationship Id="rId2" Type="http://schemas.openxmlformats.org/officeDocument/2006/relationships/slide" Target="slides/slide2.xml"/><Relationship Id="rId1" Type="http://schemas.openxmlformats.org/officeDocument/2006/relationships/slide" Target="slides/slide1.xml"/><Relationship Id="rId6" Type="http://schemas.openxmlformats.org/officeDocument/2006/relationships/slide" Target="slides/slide6.xml"/><Relationship Id="rId11" Type="http://schemas.openxmlformats.org/officeDocument/2006/relationships/slide" Target="slides/slide25.xml"/><Relationship Id="rId5" Type="http://schemas.openxmlformats.org/officeDocument/2006/relationships/slide" Target="slides/slide5.xml"/><Relationship Id="rId10" Type="http://schemas.openxmlformats.org/officeDocument/2006/relationships/slide" Target="slides/slide22.xml"/><Relationship Id="rId4" Type="http://schemas.openxmlformats.org/officeDocument/2006/relationships/slide" Target="slides/slide4.xml"/><Relationship Id="rId9" Type="http://schemas.openxmlformats.org/officeDocument/2006/relationships/slide" Target="slides/slide1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BA9D67-F91A-A746-9EF5-D9E4C71C7CF4}" type="doc">
      <dgm:prSet loTypeId="urn:microsoft.com/office/officeart/2005/8/layout/cycle7" loCatId="" qsTypeId="urn:microsoft.com/office/officeart/2005/8/quickstyle/simple1" qsCatId="simple" csTypeId="urn:microsoft.com/office/officeart/2005/8/colors/accent1_2" csCatId="accent1" phldr="1"/>
      <dgm:spPr/>
      <dgm:t>
        <a:bodyPr/>
        <a:lstStyle/>
        <a:p>
          <a:endParaRPr kumimoji="1" lang="ja-JP" altLang="en-US"/>
        </a:p>
      </dgm:t>
    </dgm:pt>
    <dgm:pt modelId="{38260F30-4BF6-5241-923C-11DE231A7CB5}">
      <dgm:prSet phldrT="[テキスト]" custT="1">
        <dgm:style>
          <a:lnRef idx="2">
            <a:schemeClr val="dk1"/>
          </a:lnRef>
          <a:fillRef idx="1">
            <a:schemeClr val="lt1"/>
          </a:fillRef>
          <a:effectRef idx="0">
            <a:schemeClr val="dk1"/>
          </a:effectRef>
          <a:fontRef idx="minor">
            <a:schemeClr val="dk1"/>
          </a:fontRef>
        </dgm:style>
      </dgm:prSet>
      <dgm:spPr/>
      <dgm:t>
        <a:bodyPr/>
        <a:lstStyle/>
        <a:p>
          <a:r>
            <a:rPr kumimoji="1" lang="ja-JP" altLang="en-US" sz="2400" b="1"/>
            <a:t>グローバルテックカンパニー</a:t>
          </a:r>
        </a:p>
      </dgm:t>
    </dgm:pt>
    <dgm:pt modelId="{6D92E53F-E9ED-CE4B-BF51-7B0498D6D609}" type="parTrans" cxnId="{F1711657-C1FD-C44D-AFED-CFE571952C94}">
      <dgm:prSet/>
      <dgm:spPr/>
      <dgm:t>
        <a:bodyPr/>
        <a:lstStyle/>
        <a:p>
          <a:endParaRPr kumimoji="1" lang="ja-JP" altLang="en-US"/>
        </a:p>
      </dgm:t>
    </dgm:pt>
    <dgm:pt modelId="{B5461B02-27F0-9C4B-B342-E63A8E38EF48}" type="sibTrans" cxnId="{F1711657-C1FD-C44D-AFED-CFE571952C94}">
      <dgm:prSet/>
      <dgm:spPr>
        <a:solidFill>
          <a:schemeClr val="tx1"/>
        </a:solidFill>
      </dgm:spPr>
      <dgm:t>
        <a:bodyPr/>
        <a:lstStyle/>
        <a:p>
          <a:endParaRPr kumimoji="1" lang="ja-JP" altLang="en-US"/>
        </a:p>
      </dgm:t>
    </dgm:pt>
    <dgm:pt modelId="{F820A3E7-7029-FA40-B744-B64CC90CE60C}">
      <dgm:prSet phldrT="[テキスト]" custT="1">
        <dgm:style>
          <a:lnRef idx="2">
            <a:schemeClr val="dk1"/>
          </a:lnRef>
          <a:fillRef idx="1">
            <a:schemeClr val="lt1"/>
          </a:fillRef>
          <a:effectRef idx="0">
            <a:schemeClr val="dk1"/>
          </a:effectRef>
          <a:fontRef idx="minor">
            <a:schemeClr val="dk1"/>
          </a:fontRef>
        </dgm:style>
      </dgm:prSet>
      <dgm:spPr/>
      <dgm:t>
        <a:bodyPr/>
        <a:lstStyle/>
        <a:p>
          <a:r>
            <a:rPr kumimoji="1" lang="ja-JP" altLang="en-US" sz="2400" b="1"/>
            <a:t>情報支配国家</a:t>
          </a:r>
        </a:p>
      </dgm:t>
    </dgm:pt>
    <dgm:pt modelId="{9AE32B96-ED0D-7A4B-8960-DB471C966D50}" type="parTrans" cxnId="{25E174C1-F562-1140-9B35-96692046F17B}">
      <dgm:prSet/>
      <dgm:spPr/>
      <dgm:t>
        <a:bodyPr/>
        <a:lstStyle/>
        <a:p>
          <a:endParaRPr kumimoji="1" lang="ja-JP" altLang="en-US"/>
        </a:p>
      </dgm:t>
    </dgm:pt>
    <dgm:pt modelId="{BC22B327-E5A2-D649-B967-827D050A40DF}" type="sibTrans" cxnId="{25E174C1-F562-1140-9B35-96692046F17B}">
      <dgm:prSet/>
      <dgm:spPr>
        <a:solidFill>
          <a:schemeClr val="tx1"/>
        </a:solidFill>
      </dgm:spPr>
      <dgm:t>
        <a:bodyPr/>
        <a:lstStyle/>
        <a:p>
          <a:endParaRPr kumimoji="1" lang="ja-JP" altLang="en-US"/>
        </a:p>
      </dgm:t>
    </dgm:pt>
    <dgm:pt modelId="{05135186-5FFE-E74F-B371-703DA737ACB0}">
      <dgm:prSet phldrT="[テキスト]" custT="1">
        <dgm:style>
          <a:lnRef idx="2">
            <a:schemeClr val="dk1"/>
          </a:lnRef>
          <a:fillRef idx="1">
            <a:schemeClr val="lt1"/>
          </a:fillRef>
          <a:effectRef idx="0">
            <a:schemeClr val="dk1"/>
          </a:effectRef>
          <a:fontRef idx="minor">
            <a:schemeClr val="dk1"/>
          </a:fontRef>
        </dgm:style>
      </dgm:prSet>
      <dgm:spPr/>
      <dgm:t>
        <a:bodyPr/>
        <a:lstStyle/>
        <a:p>
          <a:r>
            <a:rPr kumimoji="1" lang="ja-JP" altLang="en-US" sz="2400" b="1">
              <a:solidFill>
                <a:srgbClr val="FF0000"/>
              </a:solidFill>
            </a:rPr>
            <a:t>民主主義国家</a:t>
          </a:r>
        </a:p>
      </dgm:t>
    </dgm:pt>
    <dgm:pt modelId="{C9EFD795-1DF5-1546-9268-A6C586433BF7}" type="sibTrans" cxnId="{9E07E1A0-B031-E748-B0C8-20E59101A725}">
      <dgm:prSet/>
      <dgm:spPr>
        <a:solidFill>
          <a:schemeClr val="tx1"/>
        </a:solidFill>
      </dgm:spPr>
      <dgm:t>
        <a:bodyPr/>
        <a:lstStyle/>
        <a:p>
          <a:endParaRPr kumimoji="1" lang="ja-JP" altLang="en-US"/>
        </a:p>
      </dgm:t>
    </dgm:pt>
    <dgm:pt modelId="{57056BB8-799F-F34B-937B-6DD0F82252B8}" type="parTrans" cxnId="{9E07E1A0-B031-E748-B0C8-20E59101A725}">
      <dgm:prSet/>
      <dgm:spPr/>
      <dgm:t>
        <a:bodyPr/>
        <a:lstStyle/>
        <a:p>
          <a:endParaRPr kumimoji="1" lang="ja-JP" altLang="en-US"/>
        </a:p>
      </dgm:t>
    </dgm:pt>
    <dgm:pt modelId="{F922B449-7646-7D4F-8432-EEECD189116B}" type="pres">
      <dgm:prSet presAssocID="{41BA9D67-F91A-A746-9EF5-D9E4C71C7CF4}" presName="Name0" presStyleCnt="0">
        <dgm:presLayoutVars>
          <dgm:dir/>
          <dgm:resizeHandles val="exact"/>
        </dgm:presLayoutVars>
      </dgm:prSet>
      <dgm:spPr/>
    </dgm:pt>
    <dgm:pt modelId="{13D31009-B345-C547-A835-87CB9A2E4536}" type="pres">
      <dgm:prSet presAssocID="{38260F30-4BF6-5241-923C-11DE231A7CB5}" presName="node" presStyleLbl="node1" presStyleIdx="0" presStyleCnt="3" custScaleX="149557">
        <dgm:presLayoutVars>
          <dgm:bulletEnabled val="1"/>
        </dgm:presLayoutVars>
      </dgm:prSet>
      <dgm:spPr/>
    </dgm:pt>
    <dgm:pt modelId="{F76819BE-CBD9-B643-96D4-81A99973969F}" type="pres">
      <dgm:prSet presAssocID="{B5461B02-27F0-9C4B-B342-E63A8E38EF48}" presName="sibTrans" presStyleLbl="sibTrans2D1" presStyleIdx="0" presStyleCnt="3"/>
      <dgm:spPr/>
    </dgm:pt>
    <dgm:pt modelId="{9F7DD28D-2D96-644A-8EEB-394BA3125197}" type="pres">
      <dgm:prSet presAssocID="{B5461B02-27F0-9C4B-B342-E63A8E38EF48}" presName="connectorText" presStyleLbl="sibTrans2D1" presStyleIdx="0" presStyleCnt="3"/>
      <dgm:spPr/>
    </dgm:pt>
    <dgm:pt modelId="{E1D34927-1D6C-5342-938D-16461F62028F}" type="pres">
      <dgm:prSet presAssocID="{F820A3E7-7029-FA40-B744-B64CC90CE60C}" presName="node" presStyleLbl="node1" presStyleIdx="1" presStyleCnt="3" custScaleX="136461" custRadScaleRad="86372" custRadScaleInc="-57540">
        <dgm:presLayoutVars>
          <dgm:bulletEnabled val="1"/>
        </dgm:presLayoutVars>
      </dgm:prSet>
      <dgm:spPr/>
    </dgm:pt>
    <dgm:pt modelId="{FAEB7F50-D65B-0740-9190-6B26E037A826}" type="pres">
      <dgm:prSet presAssocID="{BC22B327-E5A2-D649-B967-827D050A40DF}" presName="sibTrans" presStyleLbl="sibTrans2D1" presStyleIdx="1" presStyleCnt="3"/>
      <dgm:spPr/>
    </dgm:pt>
    <dgm:pt modelId="{CC5915EA-8847-874D-88DB-DFB9B3BA312E}" type="pres">
      <dgm:prSet presAssocID="{BC22B327-E5A2-D649-B967-827D050A40DF}" presName="connectorText" presStyleLbl="sibTrans2D1" presStyleIdx="1" presStyleCnt="3"/>
      <dgm:spPr/>
    </dgm:pt>
    <dgm:pt modelId="{51F2A53E-9BC4-734F-921A-29A3B12E5B11}" type="pres">
      <dgm:prSet presAssocID="{05135186-5FFE-E74F-B371-703DA737ACB0}" presName="node" presStyleLbl="node1" presStyleIdx="2" presStyleCnt="3" custScaleX="138777" custRadScaleRad="92348" custRadScaleInc="57051">
        <dgm:presLayoutVars>
          <dgm:bulletEnabled val="1"/>
        </dgm:presLayoutVars>
      </dgm:prSet>
      <dgm:spPr/>
    </dgm:pt>
    <dgm:pt modelId="{FA055CBC-3776-854E-BCBE-CEF3D8CF992F}" type="pres">
      <dgm:prSet presAssocID="{C9EFD795-1DF5-1546-9268-A6C586433BF7}" presName="sibTrans" presStyleLbl="sibTrans2D1" presStyleIdx="2" presStyleCnt="3"/>
      <dgm:spPr/>
    </dgm:pt>
    <dgm:pt modelId="{5FF5F544-9F2E-5643-AF4B-9189E6C3F559}" type="pres">
      <dgm:prSet presAssocID="{C9EFD795-1DF5-1546-9268-A6C586433BF7}" presName="connectorText" presStyleLbl="sibTrans2D1" presStyleIdx="2" presStyleCnt="3"/>
      <dgm:spPr/>
    </dgm:pt>
  </dgm:ptLst>
  <dgm:cxnLst>
    <dgm:cxn modelId="{63D13A0D-E596-F74E-812A-F2587ABA08B2}" type="presOf" srcId="{BC22B327-E5A2-D649-B967-827D050A40DF}" destId="{FAEB7F50-D65B-0740-9190-6B26E037A826}" srcOrd="0" destOrd="0" presId="urn:microsoft.com/office/officeart/2005/8/layout/cycle7"/>
    <dgm:cxn modelId="{C5CD6A3C-4426-2644-905E-8C163F795FEB}" type="presOf" srcId="{38260F30-4BF6-5241-923C-11DE231A7CB5}" destId="{13D31009-B345-C547-A835-87CB9A2E4536}" srcOrd="0" destOrd="0" presId="urn:microsoft.com/office/officeart/2005/8/layout/cycle7"/>
    <dgm:cxn modelId="{2B0B3B40-1F3C-874C-BA73-F459640BA965}" type="presOf" srcId="{C9EFD795-1DF5-1546-9268-A6C586433BF7}" destId="{FA055CBC-3776-854E-BCBE-CEF3D8CF992F}" srcOrd="0" destOrd="0" presId="urn:microsoft.com/office/officeart/2005/8/layout/cycle7"/>
    <dgm:cxn modelId="{87C0924C-F2BA-2A46-8D78-E504303836BB}" type="presOf" srcId="{C9EFD795-1DF5-1546-9268-A6C586433BF7}" destId="{5FF5F544-9F2E-5643-AF4B-9189E6C3F559}" srcOrd="1" destOrd="0" presId="urn:microsoft.com/office/officeart/2005/8/layout/cycle7"/>
    <dgm:cxn modelId="{F1711657-C1FD-C44D-AFED-CFE571952C94}" srcId="{41BA9D67-F91A-A746-9EF5-D9E4C71C7CF4}" destId="{38260F30-4BF6-5241-923C-11DE231A7CB5}" srcOrd="0" destOrd="0" parTransId="{6D92E53F-E9ED-CE4B-BF51-7B0498D6D609}" sibTransId="{B5461B02-27F0-9C4B-B342-E63A8E38EF48}"/>
    <dgm:cxn modelId="{09E14360-F1AC-344E-877A-3E696C26DAAD}" type="presOf" srcId="{BC22B327-E5A2-D649-B967-827D050A40DF}" destId="{CC5915EA-8847-874D-88DB-DFB9B3BA312E}" srcOrd="1" destOrd="0" presId="urn:microsoft.com/office/officeart/2005/8/layout/cycle7"/>
    <dgm:cxn modelId="{E1CFF069-FCF6-C844-80C9-7FC1A96E885C}" type="presOf" srcId="{F820A3E7-7029-FA40-B744-B64CC90CE60C}" destId="{E1D34927-1D6C-5342-938D-16461F62028F}" srcOrd="0" destOrd="0" presId="urn:microsoft.com/office/officeart/2005/8/layout/cycle7"/>
    <dgm:cxn modelId="{89EEFF7D-50FD-6140-9706-050CC6FF8312}" type="presOf" srcId="{B5461B02-27F0-9C4B-B342-E63A8E38EF48}" destId="{F76819BE-CBD9-B643-96D4-81A99973969F}" srcOrd="0" destOrd="0" presId="urn:microsoft.com/office/officeart/2005/8/layout/cycle7"/>
    <dgm:cxn modelId="{9E07E1A0-B031-E748-B0C8-20E59101A725}" srcId="{41BA9D67-F91A-A746-9EF5-D9E4C71C7CF4}" destId="{05135186-5FFE-E74F-B371-703DA737ACB0}" srcOrd="2" destOrd="0" parTransId="{57056BB8-799F-F34B-937B-6DD0F82252B8}" sibTransId="{C9EFD795-1DF5-1546-9268-A6C586433BF7}"/>
    <dgm:cxn modelId="{C174CDA1-1F1E-6A49-B03A-26EF6866AC82}" type="presOf" srcId="{B5461B02-27F0-9C4B-B342-E63A8E38EF48}" destId="{9F7DD28D-2D96-644A-8EEB-394BA3125197}" srcOrd="1" destOrd="0" presId="urn:microsoft.com/office/officeart/2005/8/layout/cycle7"/>
    <dgm:cxn modelId="{7D7E65B1-2683-E247-89DC-063F1D23DAB6}" type="presOf" srcId="{05135186-5FFE-E74F-B371-703DA737ACB0}" destId="{51F2A53E-9BC4-734F-921A-29A3B12E5B11}" srcOrd="0" destOrd="0" presId="urn:microsoft.com/office/officeart/2005/8/layout/cycle7"/>
    <dgm:cxn modelId="{25E174C1-F562-1140-9B35-96692046F17B}" srcId="{41BA9D67-F91A-A746-9EF5-D9E4C71C7CF4}" destId="{F820A3E7-7029-FA40-B744-B64CC90CE60C}" srcOrd="1" destOrd="0" parTransId="{9AE32B96-ED0D-7A4B-8960-DB471C966D50}" sibTransId="{BC22B327-E5A2-D649-B967-827D050A40DF}"/>
    <dgm:cxn modelId="{553EA1F2-3DFA-A042-8FA6-05768273ECEE}" type="presOf" srcId="{41BA9D67-F91A-A746-9EF5-D9E4C71C7CF4}" destId="{F922B449-7646-7D4F-8432-EEECD189116B}" srcOrd="0" destOrd="0" presId="urn:microsoft.com/office/officeart/2005/8/layout/cycle7"/>
    <dgm:cxn modelId="{9B291BB4-A8C0-BC46-91F3-34B8D48076EE}" type="presParOf" srcId="{F922B449-7646-7D4F-8432-EEECD189116B}" destId="{13D31009-B345-C547-A835-87CB9A2E4536}" srcOrd="0" destOrd="0" presId="urn:microsoft.com/office/officeart/2005/8/layout/cycle7"/>
    <dgm:cxn modelId="{909FB81C-DFCA-0344-9817-AFCFC2C17DB5}" type="presParOf" srcId="{F922B449-7646-7D4F-8432-EEECD189116B}" destId="{F76819BE-CBD9-B643-96D4-81A99973969F}" srcOrd="1" destOrd="0" presId="urn:microsoft.com/office/officeart/2005/8/layout/cycle7"/>
    <dgm:cxn modelId="{8C755CA7-F0C9-C244-8F09-285901870DA4}" type="presParOf" srcId="{F76819BE-CBD9-B643-96D4-81A99973969F}" destId="{9F7DD28D-2D96-644A-8EEB-394BA3125197}" srcOrd="0" destOrd="0" presId="urn:microsoft.com/office/officeart/2005/8/layout/cycle7"/>
    <dgm:cxn modelId="{B24EB90B-2785-1640-99F0-E6339902D7AE}" type="presParOf" srcId="{F922B449-7646-7D4F-8432-EEECD189116B}" destId="{E1D34927-1D6C-5342-938D-16461F62028F}" srcOrd="2" destOrd="0" presId="urn:microsoft.com/office/officeart/2005/8/layout/cycle7"/>
    <dgm:cxn modelId="{8B6F1B4F-C0AD-804E-A5DB-7386466F6AD1}" type="presParOf" srcId="{F922B449-7646-7D4F-8432-EEECD189116B}" destId="{FAEB7F50-D65B-0740-9190-6B26E037A826}" srcOrd="3" destOrd="0" presId="urn:microsoft.com/office/officeart/2005/8/layout/cycle7"/>
    <dgm:cxn modelId="{C15BB21D-B663-C14C-9DB7-484228CFB62C}" type="presParOf" srcId="{FAEB7F50-D65B-0740-9190-6B26E037A826}" destId="{CC5915EA-8847-874D-88DB-DFB9B3BA312E}" srcOrd="0" destOrd="0" presId="urn:microsoft.com/office/officeart/2005/8/layout/cycle7"/>
    <dgm:cxn modelId="{3E855805-3CAC-854C-B892-132F5B58C231}" type="presParOf" srcId="{F922B449-7646-7D4F-8432-EEECD189116B}" destId="{51F2A53E-9BC4-734F-921A-29A3B12E5B11}" srcOrd="4" destOrd="0" presId="urn:microsoft.com/office/officeart/2005/8/layout/cycle7"/>
    <dgm:cxn modelId="{0FAD909B-A006-4845-8D2F-DBD8A034CD23}" type="presParOf" srcId="{F922B449-7646-7D4F-8432-EEECD189116B}" destId="{FA055CBC-3776-854E-BCBE-CEF3D8CF992F}" srcOrd="5" destOrd="0" presId="urn:microsoft.com/office/officeart/2005/8/layout/cycle7"/>
    <dgm:cxn modelId="{BCA57E65-9564-2648-810C-64D491A77C98}" type="presParOf" srcId="{FA055CBC-3776-854E-BCBE-CEF3D8CF992F}" destId="{5FF5F544-9F2E-5643-AF4B-9189E6C3F559}" srcOrd="0" destOrd="0" presId="urn:microsoft.com/office/officeart/2005/8/layout/cycle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1BA9D67-F91A-A746-9EF5-D9E4C71C7CF4}" type="doc">
      <dgm:prSet loTypeId="urn:microsoft.com/office/officeart/2005/8/layout/cycle7" loCatId="" qsTypeId="urn:microsoft.com/office/officeart/2005/8/quickstyle/simple1" qsCatId="simple" csTypeId="urn:microsoft.com/office/officeart/2005/8/colors/accent1_2" csCatId="accent1" phldr="1"/>
      <dgm:spPr/>
      <dgm:t>
        <a:bodyPr/>
        <a:lstStyle/>
        <a:p>
          <a:endParaRPr kumimoji="1" lang="ja-JP" altLang="en-US"/>
        </a:p>
      </dgm:t>
    </dgm:pt>
    <dgm:pt modelId="{38260F30-4BF6-5241-923C-11DE231A7CB5}">
      <dgm:prSet phldrT="[テキスト]" custT="1">
        <dgm:style>
          <a:lnRef idx="2">
            <a:schemeClr val="dk1"/>
          </a:lnRef>
          <a:fillRef idx="1">
            <a:schemeClr val="lt1"/>
          </a:fillRef>
          <a:effectRef idx="0">
            <a:schemeClr val="dk1"/>
          </a:effectRef>
          <a:fontRef idx="minor">
            <a:schemeClr val="dk1"/>
          </a:fontRef>
        </dgm:style>
      </dgm:prSet>
      <dgm:spPr/>
      <dgm:t>
        <a:bodyPr/>
        <a:lstStyle/>
        <a:p>
          <a:r>
            <a:rPr kumimoji="1" lang="ja-JP" altLang="en-US" sz="2400" b="1"/>
            <a:t>グローバルテックカンパニー</a:t>
          </a:r>
        </a:p>
      </dgm:t>
    </dgm:pt>
    <dgm:pt modelId="{6D92E53F-E9ED-CE4B-BF51-7B0498D6D609}" type="parTrans" cxnId="{F1711657-C1FD-C44D-AFED-CFE571952C94}">
      <dgm:prSet/>
      <dgm:spPr/>
      <dgm:t>
        <a:bodyPr/>
        <a:lstStyle/>
        <a:p>
          <a:endParaRPr kumimoji="1" lang="ja-JP" altLang="en-US"/>
        </a:p>
      </dgm:t>
    </dgm:pt>
    <dgm:pt modelId="{B5461B02-27F0-9C4B-B342-E63A8E38EF48}" type="sibTrans" cxnId="{F1711657-C1FD-C44D-AFED-CFE571952C94}">
      <dgm:prSet/>
      <dgm:spPr>
        <a:solidFill>
          <a:schemeClr val="tx1"/>
        </a:solidFill>
      </dgm:spPr>
      <dgm:t>
        <a:bodyPr/>
        <a:lstStyle/>
        <a:p>
          <a:endParaRPr kumimoji="1" lang="ja-JP" altLang="en-US"/>
        </a:p>
      </dgm:t>
    </dgm:pt>
    <dgm:pt modelId="{F820A3E7-7029-FA40-B744-B64CC90CE60C}">
      <dgm:prSet phldrT="[テキスト]" custT="1">
        <dgm:style>
          <a:lnRef idx="2">
            <a:schemeClr val="dk1"/>
          </a:lnRef>
          <a:fillRef idx="1">
            <a:schemeClr val="lt1"/>
          </a:fillRef>
          <a:effectRef idx="0">
            <a:schemeClr val="dk1"/>
          </a:effectRef>
          <a:fontRef idx="minor">
            <a:schemeClr val="dk1"/>
          </a:fontRef>
        </dgm:style>
      </dgm:prSet>
      <dgm:spPr/>
      <dgm:t>
        <a:bodyPr/>
        <a:lstStyle/>
        <a:p>
          <a:r>
            <a:rPr kumimoji="1" lang="ja-JP" altLang="en-US" sz="2400" b="1">
              <a:solidFill>
                <a:srgbClr val="FF0000"/>
              </a:solidFill>
            </a:rPr>
            <a:t>情報支配国家</a:t>
          </a:r>
          <a:endParaRPr kumimoji="1" lang="ja-JP" altLang="en-US" sz="2400" b="1" dirty="0">
            <a:solidFill>
              <a:srgbClr val="FF0000"/>
            </a:solidFill>
          </a:endParaRPr>
        </a:p>
      </dgm:t>
    </dgm:pt>
    <dgm:pt modelId="{9AE32B96-ED0D-7A4B-8960-DB471C966D50}" type="parTrans" cxnId="{25E174C1-F562-1140-9B35-96692046F17B}">
      <dgm:prSet/>
      <dgm:spPr/>
      <dgm:t>
        <a:bodyPr/>
        <a:lstStyle/>
        <a:p>
          <a:endParaRPr kumimoji="1" lang="ja-JP" altLang="en-US"/>
        </a:p>
      </dgm:t>
    </dgm:pt>
    <dgm:pt modelId="{BC22B327-E5A2-D649-B967-827D050A40DF}" type="sibTrans" cxnId="{25E174C1-F562-1140-9B35-96692046F17B}">
      <dgm:prSet/>
      <dgm:spPr>
        <a:solidFill>
          <a:schemeClr val="tx1"/>
        </a:solidFill>
      </dgm:spPr>
      <dgm:t>
        <a:bodyPr/>
        <a:lstStyle/>
        <a:p>
          <a:endParaRPr kumimoji="1" lang="ja-JP" altLang="en-US"/>
        </a:p>
      </dgm:t>
    </dgm:pt>
    <dgm:pt modelId="{05135186-5FFE-E74F-B371-703DA737ACB0}">
      <dgm:prSet phldrT="[テキスト]" custT="1">
        <dgm:style>
          <a:lnRef idx="2">
            <a:schemeClr val="dk1"/>
          </a:lnRef>
          <a:fillRef idx="1">
            <a:schemeClr val="lt1"/>
          </a:fillRef>
          <a:effectRef idx="0">
            <a:schemeClr val="dk1"/>
          </a:effectRef>
          <a:fontRef idx="minor">
            <a:schemeClr val="dk1"/>
          </a:fontRef>
        </dgm:style>
      </dgm:prSet>
      <dgm:spPr/>
      <dgm:t>
        <a:bodyPr/>
        <a:lstStyle/>
        <a:p>
          <a:r>
            <a:rPr kumimoji="1" lang="ja-JP" altLang="en-US" sz="2400" b="1" dirty="0">
              <a:solidFill>
                <a:schemeClr val="tx1"/>
              </a:solidFill>
            </a:rPr>
            <a:t>民主主義国家</a:t>
          </a:r>
        </a:p>
      </dgm:t>
    </dgm:pt>
    <dgm:pt modelId="{C9EFD795-1DF5-1546-9268-A6C586433BF7}" type="sibTrans" cxnId="{9E07E1A0-B031-E748-B0C8-20E59101A725}">
      <dgm:prSet/>
      <dgm:spPr>
        <a:solidFill>
          <a:schemeClr val="tx1"/>
        </a:solidFill>
      </dgm:spPr>
      <dgm:t>
        <a:bodyPr/>
        <a:lstStyle/>
        <a:p>
          <a:endParaRPr kumimoji="1" lang="ja-JP" altLang="en-US"/>
        </a:p>
      </dgm:t>
    </dgm:pt>
    <dgm:pt modelId="{57056BB8-799F-F34B-937B-6DD0F82252B8}" type="parTrans" cxnId="{9E07E1A0-B031-E748-B0C8-20E59101A725}">
      <dgm:prSet/>
      <dgm:spPr/>
      <dgm:t>
        <a:bodyPr/>
        <a:lstStyle/>
        <a:p>
          <a:endParaRPr kumimoji="1" lang="ja-JP" altLang="en-US"/>
        </a:p>
      </dgm:t>
    </dgm:pt>
    <dgm:pt modelId="{F922B449-7646-7D4F-8432-EEECD189116B}" type="pres">
      <dgm:prSet presAssocID="{41BA9D67-F91A-A746-9EF5-D9E4C71C7CF4}" presName="Name0" presStyleCnt="0">
        <dgm:presLayoutVars>
          <dgm:dir/>
          <dgm:resizeHandles val="exact"/>
        </dgm:presLayoutVars>
      </dgm:prSet>
      <dgm:spPr/>
    </dgm:pt>
    <dgm:pt modelId="{13D31009-B345-C547-A835-87CB9A2E4536}" type="pres">
      <dgm:prSet presAssocID="{38260F30-4BF6-5241-923C-11DE231A7CB5}" presName="node" presStyleLbl="node1" presStyleIdx="0" presStyleCnt="3" custScaleX="149557">
        <dgm:presLayoutVars>
          <dgm:bulletEnabled val="1"/>
        </dgm:presLayoutVars>
      </dgm:prSet>
      <dgm:spPr/>
    </dgm:pt>
    <dgm:pt modelId="{F76819BE-CBD9-B643-96D4-81A99973969F}" type="pres">
      <dgm:prSet presAssocID="{B5461B02-27F0-9C4B-B342-E63A8E38EF48}" presName="sibTrans" presStyleLbl="sibTrans2D1" presStyleIdx="0" presStyleCnt="3"/>
      <dgm:spPr/>
    </dgm:pt>
    <dgm:pt modelId="{9F7DD28D-2D96-644A-8EEB-394BA3125197}" type="pres">
      <dgm:prSet presAssocID="{B5461B02-27F0-9C4B-B342-E63A8E38EF48}" presName="connectorText" presStyleLbl="sibTrans2D1" presStyleIdx="0" presStyleCnt="3"/>
      <dgm:spPr/>
    </dgm:pt>
    <dgm:pt modelId="{E1D34927-1D6C-5342-938D-16461F62028F}" type="pres">
      <dgm:prSet presAssocID="{F820A3E7-7029-FA40-B744-B64CC90CE60C}" presName="node" presStyleLbl="node1" presStyleIdx="1" presStyleCnt="3" custScaleX="136461" custRadScaleRad="86372" custRadScaleInc="-57540">
        <dgm:presLayoutVars>
          <dgm:bulletEnabled val="1"/>
        </dgm:presLayoutVars>
      </dgm:prSet>
      <dgm:spPr/>
    </dgm:pt>
    <dgm:pt modelId="{FAEB7F50-D65B-0740-9190-6B26E037A826}" type="pres">
      <dgm:prSet presAssocID="{BC22B327-E5A2-D649-B967-827D050A40DF}" presName="sibTrans" presStyleLbl="sibTrans2D1" presStyleIdx="1" presStyleCnt="3"/>
      <dgm:spPr/>
    </dgm:pt>
    <dgm:pt modelId="{CC5915EA-8847-874D-88DB-DFB9B3BA312E}" type="pres">
      <dgm:prSet presAssocID="{BC22B327-E5A2-D649-B967-827D050A40DF}" presName="connectorText" presStyleLbl="sibTrans2D1" presStyleIdx="1" presStyleCnt="3"/>
      <dgm:spPr/>
    </dgm:pt>
    <dgm:pt modelId="{51F2A53E-9BC4-734F-921A-29A3B12E5B11}" type="pres">
      <dgm:prSet presAssocID="{05135186-5FFE-E74F-B371-703DA737ACB0}" presName="node" presStyleLbl="node1" presStyleIdx="2" presStyleCnt="3" custScaleX="138777" custRadScaleRad="92348" custRadScaleInc="57051">
        <dgm:presLayoutVars>
          <dgm:bulletEnabled val="1"/>
        </dgm:presLayoutVars>
      </dgm:prSet>
      <dgm:spPr/>
    </dgm:pt>
    <dgm:pt modelId="{FA055CBC-3776-854E-BCBE-CEF3D8CF992F}" type="pres">
      <dgm:prSet presAssocID="{C9EFD795-1DF5-1546-9268-A6C586433BF7}" presName="sibTrans" presStyleLbl="sibTrans2D1" presStyleIdx="2" presStyleCnt="3"/>
      <dgm:spPr/>
    </dgm:pt>
    <dgm:pt modelId="{5FF5F544-9F2E-5643-AF4B-9189E6C3F559}" type="pres">
      <dgm:prSet presAssocID="{C9EFD795-1DF5-1546-9268-A6C586433BF7}" presName="connectorText" presStyleLbl="sibTrans2D1" presStyleIdx="2" presStyleCnt="3"/>
      <dgm:spPr/>
    </dgm:pt>
  </dgm:ptLst>
  <dgm:cxnLst>
    <dgm:cxn modelId="{63D13A0D-E596-F74E-812A-F2587ABA08B2}" type="presOf" srcId="{BC22B327-E5A2-D649-B967-827D050A40DF}" destId="{FAEB7F50-D65B-0740-9190-6B26E037A826}" srcOrd="0" destOrd="0" presId="urn:microsoft.com/office/officeart/2005/8/layout/cycle7"/>
    <dgm:cxn modelId="{C5CD6A3C-4426-2644-905E-8C163F795FEB}" type="presOf" srcId="{38260F30-4BF6-5241-923C-11DE231A7CB5}" destId="{13D31009-B345-C547-A835-87CB9A2E4536}" srcOrd="0" destOrd="0" presId="urn:microsoft.com/office/officeart/2005/8/layout/cycle7"/>
    <dgm:cxn modelId="{2B0B3B40-1F3C-874C-BA73-F459640BA965}" type="presOf" srcId="{C9EFD795-1DF5-1546-9268-A6C586433BF7}" destId="{FA055CBC-3776-854E-BCBE-CEF3D8CF992F}" srcOrd="0" destOrd="0" presId="urn:microsoft.com/office/officeart/2005/8/layout/cycle7"/>
    <dgm:cxn modelId="{87C0924C-F2BA-2A46-8D78-E504303836BB}" type="presOf" srcId="{C9EFD795-1DF5-1546-9268-A6C586433BF7}" destId="{5FF5F544-9F2E-5643-AF4B-9189E6C3F559}" srcOrd="1" destOrd="0" presId="urn:microsoft.com/office/officeart/2005/8/layout/cycle7"/>
    <dgm:cxn modelId="{F1711657-C1FD-C44D-AFED-CFE571952C94}" srcId="{41BA9D67-F91A-A746-9EF5-D9E4C71C7CF4}" destId="{38260F30-4BF6-5241-923C-11DE231A7CB5}" srcOrd="0" destOrd="0" parTransId="{6D92E53F-E9ED-CE4B-BF51-7B0498D6D609}" sibTransId="{B5461B02-27F0-9C4B-B342-E63A8E38EF48}"/>
    <dgm:cxn modelId="{09E14360-F1AC-344E-877A-3E696C26DAAD}" type="presOf" srcId="{BC22B327-E5A2-D649-B967-827D050A40DF}" destId="{CC5915EA-8847-874D-88DB-DFB9B3BA312E}" srcOrd="1" destOrd="0" presId="urn:microsoft.com/office/officeart/2005/8/layout/cycle7"/>
    <dgm:cxn modelId="{E1CFF069-FCF6-C844-80C9-7FC1A96E885C}" type="presOf" srcId="{F820A3E7-7029-FA40-B744-B64CC90CE60C}" destId="{E1D34927-1D6C-5342-938D-16461F62028F}" srcOrd="0" destOrd="0" presId="urn:microsoft.com/office/officeart/2005/8/layout/cycle7"/>
    <dgm:cxn modelId="{89EEFF7D-50FD-6140-9706-050CC6FF8312}" type="presOf" srcId="{B5461B02-27F0-9C4B-B342-E63A8E38EF48}" destId="{F76819BE-CBD9-B643-96D4-81A99973969F}" srcOrd="0" destOrd="0" presId="urn:microsoft.com/office/officeart/2005/8/layout/cycle7"/>
    <dgm:cxn modelId="{9E07E1A0-B031-E748-B0C8-20E59101A725}" srcId="{41BA9D67-F91A-A746-9EF5-D9E4C71C7CF4}" destId="{05135186-5FFE-E74F-B371-703DA737ACB0}" srcOrd="2" destOrd="0" parTransId="{57056BB8-799F-F34B-937B-6DD0F82252B8}" sibTransId="{C9EFD795-1DF5-1546-9268-A6C586433BF7}"/>
    <dgm:cxn modelId="{C174CDA1-1F1E-6A49-B03A-26EF6866AC82}" type="presOf" srcId="{B5461B02-27F0-9C4B-B342-E63A8E38EF48}" destId="{9F7DD28D-2D96-644A-8EEB-394BA3125197}" srcOrd="1" destOrd="0" presId="urn:microsoft.com/office/officeart/2005/8/layout/cycle7"/>
    <dgm:cxn modelId="{7D7E65B1-2683-E247-89DC-063F1D23DAB6}" type="presOf" srcId="{05135186-5FFE-E74F-B371-703DA737ACB0}" destId="{51F2A53E-9BC4-734F-921A-29A3B12E5B11}" srcOrd="0" destOrd="0" presId="urn:microsoft.com/office/officeart/2005/8/layout/cycle7"/>
    <dgm:cxn modelId="{25E174C1-F562-1140-9B35-96692046F17B}" srcId="{41BA9D67-F91A-A746-9EF5-D9E4C71C7CF4}" destId="{F820A3E7-7029-FA40-B744-B64CC90CE60C}" srcOrd="1" destOrd="0" parTransId="{9AE32B96-ED0D-7A4B-8960-DB471C966D50}" sibTransId="{BC22B327-E5A2-D649-B967-827D050A40DF}"/>
    <dgm:cxn modelId="{553EA1F2-3DFA-A042-8FA6-05768273ECEE}" type="presOf" srcId="{41BA9D67-F91A-A746-9EF5-D9E4C71C7CF4}" destId="{F922B449-7646-7D4F-8432-EEECD189116B}" srcOrd="0" destOrd="0" presId="urn:microsoft.com/office/officeart/2005/8/layout/cycle7"/>
    <dgm:cxn modelId="{9B291BB4-A8C0-BC46-91F3-34B8D48076EE}" type="presParOf" srcId="{F922B449-7646-7D4F-8432-EEECD189116B}" destId="{13D31009-B345-C547-A835-87CB9A2E4536}" srcOrd="0" destOrd="0" presId="urn:microsoft.com/office/officeart/2005/8/layout/cycle7"/>
    <dgm:cxn modelId="{909FB81C-DFCA-0344-9817-AFCFC2C17DB5}" type="presParOf" srcId="{F922B449-7646-7D4F-8432-EEECD189116B}" destId="{F76819BE-CBD9-B643-96D4-81A99973969F}" srcOrd="1" destOrd="0" presId="urn:microsoft.com/office/officeart/2005/8/layout/cycle7"/>
    <dgm:cxn modelId="{8C755CA7-F0C9-C244-8F09-285901870DA4}" type="presParOf" srcId="{F76819BE-CBD9-B643-96D4-81A99973969F}" destId="{9F7DD28D-2D96-644A-8EEB-394BA3125197}" srcOrd="0" destOrd="0" presId="urn:microsoft.com/office/officeart/2005/8/layout/cycle7"/>
    <dgm:cxn modelId="{B24EB90B-2785-1640-99F0-E6339902D7AE}" type="presParOf" srcId="{F922B449-7646-7D4F-8432-EEECD189116B}" destId="{E1D34927-1D6C-5342-938D-16461F62028F}" srcOrd="2" destOrd="0" presId="urn:microsoft.com/office/officeart/2005/8/layout/cycle7"/>
    <dgm:cxn modelId="{8B6F1B4F-C0AD-804E-A5DB-7386466F6AD1}" type="presParOf" srcId="{F922B449-7646-7D4F-8432-EEECD189116B}" destId="{FAEB7F50-D65B-0740-9190-6B26E037A826}" srcOrd="3" destOrd="0" presId="urn:microsoft.com/office/officeart/2005/8/layout/cycle7"/>
    <dgm:cxn modelId="{C15BB21D-B663-C14C-9DB7-484228CFB62C}" type="presParOf" srcId="{FAEB7F50-D65B-0740-9190-6B26E037A826}" destId="{CC5915EA-8847-874D-88DB-DFB9B3BA312E}" srcOrd="0" destOrd="0" presId="urn:microsoft.com/office/officeart/2005/8/layout/cycle7"/>
    <dgm:cxn modelId="{3E855805-3CAC-854C-B892-132F5B58C231}" type="presParOf" srcId="{F922B449-7646-7D4F-8432-EEECD189116B}" destId="{51F2A53E-9BC4-734F-921A-29A3B12E5B11}" srcOrd="4" destOrd="0" presId="urn:microsoft.com/office/officeart/2005/8/layout/cycle7"/>
    <dgm:cxn modelId="{0FAD909B-A006-4845-8D2F-DBD8A034CD23}" type="presParOf" srcId="{F922B449-7646-7D4F-8432-EEECD189116B}" destId="{FA055CBC-3776-854E-BCBE-CEF3D8CF992F}" srcOrd="5" destOrd="0" presId="urn:microsoft.com/office/officeart/2005/8/layout/cycle7"/>
    <dgm:cxn modelId="{BCA57E65-9564-2648-810C-64D491A77C98}" type="presParOf" srcId="{FA055CBC-3776-854E-BCBE-CEF3D8CF992F}" destId="{5FF5F544-9F2E-5643-AF4B-9189E6C3F559}" srcOrd="0" destOrd="0" presId="urn:microsoft.com/office/officeart/2005/8/layout/cycle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1BA9D67-F91A-A746-9EF5-D9E4C71C7CF4}" type="doc">
      <dgm:prSet loTypeId="urn:microsoft.com/office/officeart/2005/8/layout/cycle7" loCatId="" qsTypeId="urn:microsoft.com/office/officeart/2005/8/quickstyle/simple1" qsCatId="simple" csTypeId="urn:microsoft.com/office/officeart/2005/8/colors/accent1_2" csCatId="accent1" phldr="1"/>
      <dgm:spPr/>
      <dgm:t>
        <a:bodyPr/>
        <a:lstStyle/>
        <a:p>
          <a:endParaRPr kumimoji="1" lang="ja-JP" altLang="en-US"/>
        </a:p>
      </dgm:t>
    </dgm:pt>
    <dgm:pt modelId="{38260F30-4BF6-5241-923C-11DE231A7CB5}">
      <dgm:prSet phldrT="[テキスト]" custT="1">
        <dgm:style>
          <a:lnRef idx="2">
            <a:schemeClr val="dk1"/>
          </a:lnRef>
          <a:fillRef idx="1">
            <a:schemeClr val="lt1"/>
          </a:fillRef>
          <a:effectRef idx="0">
            <a:schemeClr val="dk1"/>
          </a:effectRef>
          <a:fontRef idx="minor">
            <a:schemeClr val="dk1"/>
          </a:fontRef>
        </dgm:style>
      </dgm:prSet>
      <dgm:spPr/>
      <dgm:t>
        <a:bodyPr/>
        <a:lstStyle/>
        <a:p>
          <a:r>
            <a:rPr kumimoji="1" lang="ja-JP" altLang="en-US" sz="1600" b="1" dirty="0">
              <a:solidFill>
                <a:srgbClr val="FF0000"/>
              </a:solidFill>
            </a:rPr>
            <a:t>グローバルテックカンパニー</a:t>
          </a:r>
        </a:p>
      </dgm:t>
    </dgm:pt>
    <dgm:pt modelId="{6D92E53F-E9ED-CE4B-BF51-7B0498D6D609}" type="parTrans" cxnId="{F1711657-C1FD-C44D-AFED-CFE571952C94}">
      <dgm:prSet/>
      <dgm:spPr/>
      <dgm:t>
        <a:bodyPr/>
        <a:lstStyle/>
        <a:p>
          <a:endParaRPr kumimoji="1" lang="ja-JP" altLang="en-US"/>
        </a:p>
      </dgm:t>
    </dgm:pt>
    <dgm:pt modelId="{B5461B02-27F0-9C4B-B342-E63A8E38EF48}" type="sibTrans" cxnId="{F1711657-C1FD-C44D-AFED-CFE571952C94}">
      <dgm:prSet/>
      <dgm:spPr>
        <a:solidFill>
          <a:schemeClr val="tx1"/>
        </a:solidFill>
      </dgm:spPr>
      <dgm:t>
        <a:bodyPr/>
        <a:lstStyle/>
        <a:p>
          <a:endParaRPr kumimoji="1" lang="ja-JP" altLang="en-US"/>
        </a:p>
      </dgm:t>
    </dgm:pt>
    <dgm:pt modelId="{F820A3E7-7029-FA40-B744-B64CC90CE60C}">
      <dgm:prSet phldrT="[テキスト]" custT="1">
        <dgm:style>
          <a:lnRef idx="2">
            <a:schemeClr val="dk1"/>
          </a:lnRef>
          <a:fillRef idx="1">
            <a:schemeClr val="lt1"/>
          </a:fillRef>
          <a:effectRef idx="0">
            <a:schemeClr val="dk1"/>
          </a:effectRef>
          <a:fontRef idx="minor">
            <a:schemeClr val="dk1"/>
          </a:fontRef>
        </dgm:style>
      </dgm:prSet>
      <dgm:spPr>
        <a:noFill/>
        <a:ln>
          <a:solidFill>
            <a:schemeClr val="bg1">
              <a:lumMod val="50000"/>
            </a:schemeClr>
          </a:solidFill>
        </a:ln>
      </dgm:spPr>
      <dgm:t>
        <a:bodyPr/>
        <a:lstStyle/>
        <a:p>
          <a:r>
            <a:rPr kumimoji="1" lang="ja-JP" altLang="en-US" sz="1600" b="1">
              <a:solidFill>
                <a:schemeClr val="bg1">
                  <a:lumMod val="50000"/>
                </a:schemeClr>
              </a:solidFill>
            </a:rPr>
            <a:t>情報支配国家</a:t>
          </a:r>
          <a:endParaRPr kumimoji="1" lang="ja-JP" altLang="en-US" sz="1600" b="1" dirty="0">
            <a:solidFill>
              <a:schemeClr val="bg1">
                <a:lumMod val="50000"/>
              </a:schemeClr>
            </a:solidFill>
          </a:endParaRPr>
        </a:p>
      </dgm:t>
    </dgm:pt>
    <dgm:pt modelId="{BC22B327-E5A2-D649-B967-827D050A40DF}" type="sibTrans" cxnId="{25E174C1-F562-1140-9B35-96692046F17B}">
      <dgm:prSet/>
      <dgm:spPr>
        <a:solidFill>
          <a:schemeClr val="bg1">
            <a:lumMod val="50000"/>
          </a:schemeClr>
        </a:solidFill>
        <a:ln>
          <a:solidFill>
            <a:schemeClr val="bg1">
              <a:lumMod val="50000"/>
            </a:schemeClr>
          </a:solidFill>
        </a:ln>
      </dgm:spPr>
      <dgm:t>
        <a:bodyPr/>
        <a:lstStyle/>
        <a:p>
          <a:endParaRPr kumimoji="1" lang="ja-JP" altLang="en-US">
            <a:solidFill>
              <a:schemeClr val="bg1">
                <a:lumMod val="50000"/>
              </a:schemeClr>
            </a:solidFill>
          </a:endParaRPr>
        </a:p>
      </dgm:t>
    </dgm:pt>
    <dgm:pt modelId="{9AE32B96-ED0D-7A4B-8960-DB471C966D50}" type="parTrans" cxnId="{25E174C1-F562-1140-9B35-96692046F17B}">
      <dgm:prSet/>
      <dgm:spPr/>
      <dgm:t>
        <a:bodyPr/>
        <a:lstStyle/>
        <a:p>
          <a:endParaRPr kumimoji="1" lang="ja-JP" altLang="en-US"/>
        </a:p>
      </dgm:t>
    </dgm:pt>
    <dgm:pt modelId="{05135186-5FFE-E74F-B371-703DA737ACB0}">
      <dgm:prSet phldrT="[テキスト]" custT="1">
        <dgm:style>
          <a:lnRef idx="2">
            <a:schemeClr val="dk1"/>
          </a:lnRef>
          <a:fillRef idx="1">
            <a:schemeClr val="lt1"/>
          </a:fillRef>
          <a:effectRef idx="0">
            <a:schemeClr val="dk1"/>
          </a:effectRef>
          <a:fontRef idx="minor">
            <a:schemeClr val="dk1"/>
          </a:fontRef>
        </dgm:style>
      </dgm:prSet>
      <dgm:spPr>
        <a:noFill/>
        <a:ln>
          <a:solidFill>
            <a:schemeClr val="bg1">
              <a:lumMod val="50000"/>
            </a:schemeClr>
          </a:solidFill>
        </a:ln>
      </dgm:spPr>
      <dgm:t>
        <a:bodyPr/>
        <a:lstStyle/>
        <a:p>
          <a:r>
            <a:rPr kumimoji="1" lang="ja-JP" altLang="en-US" sz="1600" b="1" dirty="0">
              <a:solidFill>
                <a:schemeClr val="bg1">
                  <a:lumMod val="50000"/>
                </a:schemeClr>
              </a:solidFill>
            </a:rPr>
            <a:t>民主主義国家</a:t>
          </a:r>
        </a:p>
      </dgm:t>
    </dgm:pt>
    <dgm:pt modelId="{C9EFD795-1DF5-1546-9268-A6C586433BF7}" type="sibTrans" cxnId="{9E07E1A0-B031-E748-B0C8-20E59101A725}">
      <dgm:prSet/>
      <dgm:spPr>
        <a:solidFill>
          <a:schemeClr val="tx1"/>
        </a:solidFill>
      </dgm:spPr>
      <dgm:t>
        <a:bodyPr/>
        <a:lstStyle/>
        <a:p>
          <a:endParaRPr kumimoji="1" lang="ja-JP" altLang="en-US"/>
        </a:p>
      </dgm:t>
    </dgm:pt>
    <dgm:pt modelId="{57056BB8-799F-F34B-937B-6DD0F82252B8}" type="parTrans" cxnId="{9E07E1A0-B031-E748-B0C8-20E59101A725}">
      <dgm:prSet/>
      <dgm:spPr/>
      <dgm:t>
        <a:bodyPr/>
        <a:lstStyle/>
        <a:p>
          <a:endParaRPr kumimoji="1" lang="ja-JP" altLang="en-US"/>
        </a:p>
      </dgm:t>
    </dgm:pt>
    <dgm:pt modelId="{F922B449-7646-7D4F-8432-EEECD189116B}" type="pres">
      <dgm:prSet presAssocID="{41BA9D67-F91A-A746-9EF5-D9E4C71C7CF4}" presName="Name0" presStyleCnt="0">
        <dgm:presLayoutVars>
          <dgm:dir/>
          <dgm:resizeHandles val="exact"/>
        </dgm:presLayoutVars>
      </dgm:prSet>
      <dgm:spPr/>
    </dgm:pt>
    <dgm:pt modelId="{13D31009-B345-C547-A835-87CB9A2E4536}" type="pres">
      <dgm:prSet presAssocID="{38260F30-4BF6-5241-923C-11DE231A7CB5}" presName="node" presStyleLbl="node1" presStyleIdx="0" presStyleCnt="3" custScaleX="149557">
        <dgm:presLayoutVars>
          <dgm:bulletEnabled val="1"/>
        </dgm:presLayoutVars>
      </dgm:prSet>
      <dgm:spPr/>
    </dgm:pt>
    <dgm:pt modelId="{F76819BE-CBD9-B643-96D4-81A99973969F}" type="pres">
      <dgm:prSet presAssocID="{B5461B02-27F0-9C4B-B342-E63A8E38EF48}" presName="sibTrans" presStyleLbl="sibTrans2D1" presStyleIdx="0" presStyleCnt="3"/>
      <dgm:spPr/>
    </dgm:pt>
    <dgm:pt modelId="{9F7DD28D-2D96-644A-8EEB-394BA3125197}" type="pres">
      <dgm:prSet presAssocID="{B5461B02-27F0-9C4B-B342-E63A8E38EF48}" presName="connectorText" presStyleLbl="sibTrans2D1" presStyleIdx="0" presStyleCnt="3"/>
      <dgm:spPr/>
    </dgm:pt>
    <dgm:pt modelId="{E1D34927-1D6C-5342-938D-16461F62028F}" type="pres">
      <dgm:prSet presAssocID="{F820A3E7-7029-FA40-B744-B64CC90CE60C}" presName="node" presStyleLbl="node1" presStyleIdx="1" presStyleCnt="3" custScaleX="136461" custRadScaleRad="86372" custRadScaleInc="-57540">
        <dgm:presLayoutVars>
          <dgm:bulletEnabled val="1"/>
        </dgm:presLayoutVars>
      </dgm:prSet>
      <dgm:spPr/>
    </dgm:pt>
    <dgm:pt modelId="{FAEB7F50-D65B-0740-9190-6B26E037A826}" type="pres">
      <dgm:prSet presAssocID="{BC22B327-E5A2-D649-B967-827D050A40DF}" presName="sibTrans" presStyleLbl="sibTrans2D1" presStyleIdx="1" presStyleCnt="3"/>
      <dgm:spPr/>
    </dgm:pt>
    <dgm:pt modelId="{CC5915EA-8847-874D-88DB-DFB9B3BA312E}" type="pres">
      <dgm:prSet presAssocID="{BC22B327-E5A2-D649-B967-827D050A40DF}" presName="connectorText" presStyleLbl="sibTrans2D1" presStyleIdx="1" presStyleCnt="3"/>
      <dgm:spPr/>
    </dgm:pt>
    <dgm:pt modelId="{51F2A53E-9BC4-734F-921A-29A3B12E5B11}" type="pres">
      <dgm:prSet presAssocID="{05135186-5FFE-E74F-B371-703DA737ACB0}" presName="node" presStyleLbl="node1" presStyleIdx="2" presStyleCnt="3" custScaleX="138777" custRadScaleRad="92348" custRadScaleInc="57051">
        <dgm:presLayoutVars>
          <dgm:bulletEnabled val="1"/>
        </dgm:presLayoutVars>
      </dgm:prSet>
      <dgm:spPr/>
    </dgm:pt>
    <dgm:pt modelId="{FA055CBC-3776-854E-BCBE-CEF3D8CF992F}" type="pres">
      <dgm:prSet presAssocID="{C9EFD795-1DF5-1546-9268-A6C586433BF7}" presName="sibTrans" presStyleLbl="sibTrans2D1" presStyleIdx="2" presStyleCnt="3"/>
      <dgm:spPr/>
    </dgm:pt>
    <dgm:pt modelId="{5FF5F544-9F2E-5643-AF4B-9189E6C3F559}" type="pres">
      <dgm:prSet presAssocID="{C9EFD795-1DF5-1546-9268-A6C586433BF7}" presName="connectorText" presStyleLbl="sibTrans2D1" presStyleIdx="2" presStyleCnt="3"/>
      <dgm:spPr/>
    </dgm:pt>
  </dgm:ptLst>
  <dgm:cxnLst>
    <dgm:cxn modelId="{63D13A0D-E596-F74E-812A-F2587ABA08B2}" type="presOf" srcId="{BC22B327-E5A2-D649-B967-827D050A40DF}" destId="{FAEB7F50-D65B-0740-9190-6B26E037A826}" srcOrd="0" destOrd="0" presId="urn:microsoft.com/office/officeart/2005/8/layout/cycle7"/>
    <dgm:cxn modelId="{C5CD6A3C-4426-2644-905E-8C163F795FEB}" type="presOf" srcId="{38260F30-4BF6-5241-923C-11DE231A7CB5}" destId="{13D31009-B345-C547-A835-87CB9A2E4536}" srcOrd="0" destOrd="0" presId="urn:microsoft.com/office/officeart/2005/8/layout/cycle7"/>
    <dgm:cxn modelId="{2B0B3B40-1F3C-874C-BA73-F459640BA965}" type="presOf" srcId="{C9EFD795-1DF5-1546-9268-A6C586433BF7}" destId="{FA055CBC-3776-854E-BCBE-CEF3D8CF992F}" srcOrd="0" destOrd="0" presId="urn:microsoft.com/office/officeart/2005/8/layout/cycle7"/>
    <dgm:cxn modelId="{87C0924C-F2BA-2A46-8D78-E504303836BB}" type="presOf" srcId="{C9EFD795-1DF5-1546-9268-A6C586433BF7}" destId="{5FF5F544-9F2E-5643-AF4B-9189E6C3F559}" srcOrd="1" destOrd="0" presId="urn:microsoft.com/office/officeart/2005/8/layout/cycle7"/>
    <dgm:cxn modelId="{F1711657-C1FD-C44D-AFED-CFE571952C94}" srcId="{41BA9D67-F91A-A746-9EF5-D9E4C71C7CF4}" destId="{38260F30-4BF6-5241-923C-11DE231A7CB5}" srcOrd="0" destOrd="0" parTransId="{6D92E53F-E9ED-CE4B-BF51-7B0498D6D609}" sibTransId="{B5461B02-27F0-9C4B-B342-E63A8E38EF48}"/>
    <dgm:cxn modelId="{09E14360-F1AC-344E-877A-3E696C26DAAD}" type="presOf" srcId="{BC22B327-E5A2-D649-B967-827D050A40DF}" destId="{CC5915EA-8847-874D-88DB-DFB9B3BA312E}" srcOrd="1" destOrd="0" presId="urn:microsoft.com/office/officeart/2005/8/layout/cycle7"/>
    <dgm:cxn modelId="{E1CFF069-FCF6-C844-80C9-7FC1A96E885C}" type="presOf" srcId="{F820A3E7-7029-FA40-B744-B64CC90CE60C}" destId="{E1D34927-1D6C-5342-938D-16461F62028F}" srcOrd="0" destOrd="0" presId="urn:microsoft.com/office/officeart/2005/8/layout/cycle7"/>
    <dgm:cxn modelId="{89EEFF7D-50FD-6140-9706-050CC6FF8312}" type="presOf" srcId="{B5461B02-27F0-9C4B-B342-E63A8E38EF48}" destId="{F76819BE-CBD9-B643-96D4-81A99973969F}" srcOrd="0" destOrd="0" presId="urn:microsoft.com/office/officeart/2005/8/layout/cycle7"/>
    <dgm:cxn modelId="{9E07E1A0-B031-E748-B0C8-20E59101A725}" srcId="{41BA9D67-F91A-A746-9EF5-D9E4C71C7CF4}" destId="{05135186-5FFE-E74F-B371-703DA737ACB0}" srcOrd="2" destOrd="0" parTransId="{57056BB8-799F-F34B-937B-6DD0F82252B8}" sibTransId="{C9EFD795-1DF5-1546-9268-A6C586433BF7}"/>
    <dgm:cxn modelId="{C174CDA1-1F1E-6A49-B03A-26EF6866AC82}" type="presOf" srcId="{B5461B02-27F0-9C4B-B342-E63A8E38EF48}" destId="{9F7DD28D-2D96-644A-8EEB-394BA3125197}" srcOrd="1" destOrd="0" presId="urn:microsoft.com/office/officeart/2005/8/layout/cycle7"/>
    <dgm:cxn modelId="{7D7E65B1-2683-E247-89DC-063F1D23DAB6}" type="presOf" srcId="{05135186-5FFE-E74F-B371-703DA737ACB0}" destId="{51F2A53E-9BC4-734F-921A-29A3B12E5B11}" srcOrd="0" destOrd="0" presId="urn:microsoft.com/office/officeart/2005/8/layout/cycle7"/>
    <dgm:cxn modelId="{25E174C1-F562-1140-9B35-96692046F17B}" srcId="{41BA9D67-F91A-A746-9EF5-D9E4C71C7CF4}" destId="{F820A3E7-7029-FA40-B744-B64CC90CE60C}" srcOrd="1" destOrd="0" parTransId="{9AE32B96-ED0D-7A4B-8960-DB471C966D50}" sibTransId="{BC22B327-E5A2-D649-B967-827D050A40DF}"/>
    <dgm:cxn modelId="{553EA1F2-3DFA-A042-8FA6-05768273ECEE}" type="presOf" srcId="{41BA9D67-F91A-A746-9EF5-D9E4C71C7CF4}" destId="{F922B449-7646-7D4F-8432-EEECD189116B}" srcOrd="0" destOrd="0" presId="urn:microsoft.com/office/officeart/2005/8/layout/cycle7"/>
    <dgm:cxn modelId="{9B291BB4-A8C0-BC46-91F3-34B8D48076EE}" type="presParOf" srcId="{F922B449-7646-7D4F-8432-EEECD189116B}" destId="{13D31009-B345-C547-A835-87CB9A2E4536}" srcOrd="0" destOrd="0" presId="urn:microsoft.com/office/officeart/2005/8/layout/cycle7"/>
    <dgm:cxn modelId="{909FB81C-DFCA-0344-9817-AFCFC2C17DB5}" type="presParOf" srcId="{F922B449-7646-7D4F-8432-EEECD189116B}" destId="{F76819BE-CBD9-B643-96D4-81A99973969F}" srcOrd="1" destOrd="0" presId="urn:microsoft.com/office/officeart/2005/8/layout/cycle7"/>
    <dgm:cxn modelId="{8C755CA7-F0C9-C244-8F09-285901870DA4}" type="presParOf" srcId="{F76819BE-CBD9-B643-96D4-81A99973969F}" destId="{9F7DD28D-2D96-644A-8EEB-394BA3125197}" srcOrd="0" destOrd="0" presId="urn:microsoft.com/office/officeart/2005/8/layout/cycle7"/>
    <dgm:cxn modelId="{B24EB90B-2785-1640-99F0-E6339902D7AE}" type="presParOf" srcId="{F922B449-7646-7D4F-8432-EEECD189116B}" destId="{E1D34927-1D6C-5342-938D-16461F62028F}" srcOrd="2" destOrd="0" presId="urn:microsoft.com/office/officeart/2005/8/layout/cycle7"/>
    <dgm:cxn modelId="{8B6F1B4F-C0AD-804E-A5DB-7386466F6AD1}" type="presParOf" srcId="{F922B449-7646-7D4F-8432-EEECD189116B}" destId="{FAEB7F50-D65B-0740-9190-6B26E037A826}" srcOrd="3" destOrd="0" presId="urn:microsoft.com/office/officeart/2005/8/layout/cycle7"/>
    <dgm:cxn modelId="{C15BB21D-B663-C14C-9DB7-484228CFB62C}" type="presParOf" srcId="{FAEB7F50-D65B-0740-9190-6B26E037A826}" destId="{CC5915EA-8847-874D-88DB-DFB9B3BA312E}" srcOrd="0" destOrd="0" presId="urn:microsoft.com/office/officeart/2005/8/layout/cycle7"/>
    <dgm:cxn modelId="{3E855805-3CAC-854C-B892-132F5B58C231}" type="presParOf" srcId="{F922B449-7646-7D4F-8432-EEECD189116B}" destId="{51F2A53E-9BC4-734F-921A-29A3B12E5B11}" srcOrd="4" destOrd="0" presId="urn:microsoft.com/office/officeart/2005/8/layout/cycle7"/>
    <dgm:cxn modelId="{0FAD909B-A006-4845-8D2F-DBD8A034CD23}" type="presParOf" srcId="{F922B449-7646-7D4F-8432-EEECD189116B}" destId="{FA055CBC-3776-854E-BCBE-CEF3D8CF992F}" srcOrd="5" destOrd="0" presId="urn:microsoft.com/office/officeart/2005/8/layout/cycle7"/>
    <dgm:cxn modelId="{BCA57E65-9564-2648-810C-64D491A77C98}" type="presParOf" srcId="{FA055CBC-3776-854E-BCBE-CEF3D8CF992F}" destId="{5FF5F544-9F2E-5643-AF4B-9189E6C3F559}" srcOrd="0" destOrd="0" presId="urn:microsoft.com/office/officeart/2005/8/layout/cycle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D31009-B345-C547-A835-87CB9A2E4536}">
      <dsp:nvSpPr>
        <dsp:cNvPr id="0" name=""/>
        <dsp:cNvSpPr/>
      </dsp:nvSpPr>
      <dsp:spPr>
        <a:xfrm>
          <a:off x="1795154" y="1054"/>
          <a:ext cx="2485747" cy="831036"/>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kumimoji="1" lang="ja-JP" altLang="en-US" sz="2400" b="1" kern="1200"/>
            <a:t>グローバルテックカンパニー</a:t>
          </a:r>
        </a:p>
      </dsp:txBody>
      <dsp:txXfrm>
        <a:off x="1819494" y="25394"/>
        <a:ext cx="2437067" cy="782356"/>
      </dsp:txXfrm>
    </dsp:sp>
    <dsp:sp modelId="{F76819BE-CBD9-B643-96D4-81A99973969F}">
      <dsp:nvSpPr>
        <dsp:cNvPr id="0" name=""/>
        <dsp:cNvSpPr/>
      </dsp:nvSpPr>
      <dsp:spPr>
        <a:xfrm rot="2835766">
          <a:off x="3505536" y="1009659"/>
          <a:ext cx="429731" cy="290862"/>
        </a:xfrm>
        <a:prstGeom prst="lef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kumimoji="1" lang="ja-JP" altLang="en-US" sz="800" kern="1200"/>
        </a:p>
      </dsp:txBody>
      <dsp:txXfrm>
        <a:off x="3592795" y="1067831"/>
        <a:ext cx="255213" cy="174518"/>
      </dsp:txXfrm>
    </dsp:sp>
    <dsp:sp modelId="{E1D34927-1D6C-5342-938D-16461F62028F}">
      <dsp:nvSpPr>
        <dsp:cNvPr id="0" name=""/>
        <dsp:cNvSpPr/>
      </dsp:nvSpPr>
      <dsp:spPr>
        <a:xfrm>
          <a:off x="3268735" y="1478090"/>
          <a:ext cx="2268082" cy="831036"/>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kumimoji="1" lang="ja-JP" altLang="en-US" sz="2400" b="1" kern="1200"/>
            <a:t>情報支配国家</a:t>
          </a:r>
        </a:p>
      </dsp:txBody>
      <dsp:txXfrm>
        <a:off x="3293075" y="1502430"/>
        <a:ext cx="2219402" cy="782356"/>
      </dsp:txXfrm>
    </dsp:sp>
    <dsp:sp modelId="{FAEB7F50-D65B-0740-9190-6B26E037A826}">
      <dsp:nvSpPr>
        <dsp:cNvPr id="0" name=""/>
        <dsp:cNvSpPr/>
      </dsp:nvSpPr>
      <dsp:spPr>
        <a:xfrm rot="10799997">
          <a:off x="2785287" y="1748178"/>
          <a:ext cx="429731" cy="290862"/>
        </a:xfrm>
        <a:prstGeom prst="lef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kumimoji="1" lang="ja-JP" altLang="en-US" sz="800" kern="1200"/>
        </a:p>
      </dsp:txBody>
      <dsp:txXfrm rot="10800000">
        <a:off x="2872546" y="1806350"/>
        <a:ext cx="255213" cy="174518"/>
      </dsp:txXfrm>
    </dsp:sp>
    <dsp:sp modelId="{51F2A53E-9BC4-734F-921A-29A3B12E5B11}">
      <dsp:nvSpPr>
        <dsp:cNvPr id="0" name=""/>
        <dsp:cNvSpPr/>
      </dsp:nvSpPr>
      <dsp:spPr>
        <a:xfrm>
          <a:off x="424994" y="1478093"/>
          <a:ext cx="2306576" cy="831036"/>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kumimoji="1" lang="ja-JP" altLang="en-US" sz="2400" b="1" kern="1200">
              <a:solidFill>
                <a:srgbClr val="FF0000"/>
              </a:solidFill>
            </a:rPr>
            <a:t>民主主義国家</a:t>
          </a:r>
        </a:p>
      </dsp:txBody>
      <dsp:txXfrm>
        <a:off x="449334" y="1502433"/>
        <a:ext cx="2257896" cy="782356"/>
      </dsp:txXfrm>
    </dsp:sp>
    <dsp:sp modelId="{FA055CBC-3776-854E-BCBE-CEF3D8CF992F}">
      <dsp:nvSpPr>
        <dsp:cNvPr id="0" name=""/>
        <dsp:cNvSpPr/>
      </dsp:nvSpPr>
      <dsp:spPr>
        <a:xfrm rot="18879757">
          <a:off x="2093289" y="1009660"/>
          <a:ext cx="429731" cy="290862"/>
        </a:xfrm>
        <a:prstGeom prst="lef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kumimoji="1" lang="ja-JP" altLang="en-US" sz="800" kern="1200"/>
        </a:p>
      </dsp:txBody>
      <dsp:txXfrm>
        <a:off x="2180548" y="1067832"/>
        <a:ext cx="255213" cy="1745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D31009-B345-C547-A835-87CB9A2E4536}">
      <dsp:nvSpPr>
        <dsp:cNvPr id="0" name=""/>
        <dsp:cNvSpPr/>
      </dsp:nvSpPr>
      <dsp:spPr>
        <a:xfrm>
          <a:off x="1768559" y="948"/>
          <a:ext cx="2383482" cy="796847"/>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kumimoji="1" lang="ja-JP" altLang="en-US" sz="2400" b="1" kern="1200"/>
            <a:t>グローバルテックカンパニー</a:t>
          </a:r>
        </a:p>
      </dsp:txBody>
      <dsp:txXfrm>
        <a:off x="1791898" y="24287"/>
        <a:ext cx="2336804" cy="750169"/>
      </dsp:txXfrm>
    </dsp:sp>
    <dsp:sp modelId="{F76819BE-CBD9-B643-96D4-81A99973969F}">
      <dsp:nvSpPr>
        <dsp:cNvPr id="0" name=""/>
        <dsp:cNvSpPr/>
      </dsp:nvSpPr>
      <dsp:spPr>
        <a:xfrm rot="2835766">
          <a:off x="3408622" y="967981"/>
          <a:ext cx="411813" cy="278896"/>
        </a:xfrm>
        <a:prstGeom prst="lef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kumimoji="1" lang="ja-JP" altLang="en-US" sz="800" kern="1200"/>
        </a:p>
      </dsp:txBody>
      <dsp:txXfrm>
        <a:off x="3492291" y="1023760"/>
        <a:ext cx="244475" cy="167338"/>
      </dsp:txXfrm>
    </dsp:sp>
    <dsp:sp modelId="{E1D34927-1D6C-5342-938D-16461F62028F}">
      <dsp:nvSpPr>
        <dsp:cNvPr id="0" name=""/>
        <dsp:cNvSpPr/>
      </dsp:nvSpPr>
      <dsp:spPr>
        <a:xfrm>
          <a:off x="3181372" y="1417063"/>
          <a:ext cx="2174772" cy="796847"/>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kumimoji="1" lang="ja-JP" altLang="en-US" sz="2400" b="1" kern="1200">
              <a:solidFill>
                <a:srgbClr val="FF0000"/>
              </a:solidFill>
            </a:rPr>
            <a:t>情報支配国家</a:t>
          </a:r>
          <a:endParaRPr kumimoji="1" lang="ja-JP" altLang="en-US" sz="2400" b="1" kern="1200" dirty="0">
            <a:solidFill>
              <a:srgbClr val="FF0000"/>
            </a:solidFill>
          </a:endParaRPr>
        </a:p>
      </dsp:txBody>
      <dsp:txXfrm>
        <a:off x="3204711" y="1440402"/>
        <a:ext cx="2128094" cy="750169"/>
      </dsp:txXfrm>
    </dsp:sp>
    <dsp:sp modelId="{FAEB7F50-D65B-0740-9190-6B26E037A826}">
      <dsp:nvSpPr>
        <dsp:cNvPr id="0" name=""/>
        <dsp:cNvSpPr/>
      </dsp:nvSpPr>
      <dsp:spPr>
        <a:xfrm rot="10799997">
          <a:off x="2718081" y="1676039"/>
          <a:ext cx="411813" cy="278896"/>
        </a:xfrm>
        <a:prstGeom prst="lef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kumimoji="1" lang="ja-JP" altLang="en-US" sz="800" kern="1200"/>
        </a:p>
      </dsp:txBody>
      <dsp:txXfrm rot="10800000">
        <a:off x="2801750" y="1731818"/>
        <a:ext cx="244475" cy="167338"/>
      </dsp:txXfrm>
    </dsp:sp>
    <dsp:sp modelId="{51F2A53E-9BC4-734F-921A-29A3B12E5B11}">
      <dsp:nvSpPr>
        <dsp:cNvPr id="0" name=""/>
        <dsp:cNvSpPr/>
      </dsp:nvSpPr>
      <dsp:spPr>
        <a:xfrm>
          <a:off x="454923" y="1417065"/>
          <a:ext cx="2211682" cy="796847"/>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kumimoji="1" lang="ja-JP" altLang="en-US" sz="2400" b="1" kern="1200" dirty="0">
              <a:solidFill>
                <a:schemeClr val="tx1"/>
              </a:solidFill>
            </a:rPr>
            <a:t>民主主義国家</a:t>
          </a:r>
        </a:p>
      </dsp:txBody>
      <dsp:txXfrm>
        <a:off x="478262" y="1440404"/>
        <a:ext cx="2165004" cy="750169"/>
      </dsp:txXfrm>
    </dsp:sp>
    <dsp:sp modelId="{FA055CBC-3776-854E-BCBE-CEF3D8CF992F}">
      <dsp:nvSpPr>
        <dsp:cNvPr id="0" name=""/>
        <dsp:cNvSpPr/>
      </dsp:nvSpPr>
      <dsp:spPr>
        <a:xfrm rot="18879757">
          <a:off x="2054625" y="967982"/>
          <a:ext cx="411813" cy="278896"/>
        </a:xfrm>
        <a:prstGeom prst="lef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kumimoji="1" lang="ja-JP" altLang="en-US" sz="800" kern="1200"/>
        </a:p>
      </dsp:txBody>
      <dsp:txXfrm>
        <a:off x="2138294" y="1023761"/>
        <a:ext cx="244475" cy="16733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D31009-B345-C547-A835-87CB9A2E4536}">
      <dsp:nvSpPr>
        <dsp:cNvPr id="0" name=""/>
        <dsp:cNvSpPr/>
      </dsp:nvSpPr>
      <dsp:spPr>
        <a:xfrm>
          <a:off x="1527730" y="724"/>
          <a:ext cx="1949472" cy="651749"/>
        </a:xfrm>
        <a:prstGeom prst="roundRect">
          <a:avLst>
            <a:gd name="adj" fmla="val 10000"/>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kumimoji="1" lang="ja-JP" altLang="en-US" sz="1600" b="1" kern="1200" dirty="0">
              <a:solidFill>
                <a:srgbClr val="FF0000"/>
              </a:solidFill>
            </a:rPr>
            <a:t>グローバルテックカンパニー</a:t>
          </a:r>
        </a:p>
      </dsp:txBody>
      <dsp:txXfrm>
        <a:off x="1546819" y="19813"/>
        <a:ext cx="1911294" cy="613571"/>
      </dsp:txXfrm>
    </dsp:sp>
    <dsp:sp modelId="{F76819BE-CBD9-B643-96D4-81A99973969F}">
      <dsp:nvSpPr>
        <dsp:cNvPr id="0" name=""/>
        <dsp:cNvSpPr/>
      </dsp:nvSpPr>
      <dsp:spPr>
        <a:xfrm rot="2835766">
          <a:off x="2869207" y="791580"/>
          <a:ext cx="336553" cy="228112"/>
        </a:xfrm>
        <a:prstGeom prst="lef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kumimoji="1" lang="ja-JP" altLang="en-US" sz="600" kern="1200"/>
        </a:p>
      </dsp:txBody>
      <dsp:txXfrm>
        <a:off x="2937641" y="837202"/>
        <a:ext cx="199685" cy="136868"/>
      </dsp:txXfrm>
    </dsp:sp>
    <dsp:sp modelId="{E1D34927-1D6C-5342-938D-16461F62028F}">
      <dsp:nvSpPr>
        <dsp:cNvPr id="0" name=""/>
        <dsp:cNvSpPr/>
      </dsp:nvSpPr>
      <dsp:spPr>
        <a:xfrm>
          <a:off x="2683118" y="1158799"/>
          <a:ext cx="1778766" cy="651749"/>
        </a:xfrm>
        <a:prstGeom prst="roundRect">
          <a:avLst>
            <a:gd name="adj" fmla="val 10000"/>
          </a:avLst>
        </a:prstGeom>
        <a:noFill/>
        <a:ln w="12700" cap="flat" cmpd="sng" algn="ctr">
          <a:solidFill>
            <a:schemeClr val="bg1">
              <a:lumMod val="50000"/>
            </a:schemeClr>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kumimoji="1" lang="ja-JP" altLang="en-US" sz="1600" b="1" kern="1200">
              <a:solidFill>
                <a:schemeClr val="bg1">
                  <a:lumMod val="50000"/>
                </a:schemeClr>
              </a:solidFill>
            </a:rPr>
            <a:t>情報支配国家</a:t>
          </a:r>
          <a:endParaRPr kumimoji="1" lang="ja-JP" altLang="en-US" sz="1600" b="1" kern="1200" dirty="0">
            <a:solidFill>
              <a:schemeClr val="bg1">
                <a:lumMod val="50000"/>
              </a:schemeClr>
            </a:solidFill>
          </a:endParaRPr>
        </a:p>
      </dsp:txBody>
      <dsp:txXfrm>
        <a:off x="2702207" y="1177888"/>
        <a:ext cx="1740588" cy="613571"/>
      </dsp:txXfrm>
    </dsp:sp>
    <dsp:sp modelId="{FAEB7F50-D65B-0740-9190-6B26E037A826}">
      <dsp:nvSpPr>
        <dsp:cNvPr id="0" name=""/>
        <dsp:cNvSpPr/>
      </dsp:nvSpPr>
      <dsp:spPr>
        <a:xfrm rot="10799997">
          <a:off x="2304496" y="1370619"/>
          <a:ext cx="336553" cy="228112"/>
        </a:xfrm>
        <a:prstGeom prst="leftRightArrow">
          <a:avLst>
            <a:gd name="adj1" fmla="val 60000"/>
            <a:gd name="adj2" fmla="val 50000"/>
          </a:avLst>
        </a:prstGeom>
        <a:solidFill>
          <a:schemeClr val="bg1">
            <a:lumMod val="50000"/>
          </a:schemeClr>
        </a:solidFill>
        <a:ln>
          <a:solidFill>
            <a:schemeClr val="bg1">
              <a:lumMod val="50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kumimoji="1" lang="ja-JP" altLang="en-US" sz="600" kern="1200">
            <a:solidFill>
              <a:schemeClr val="bg1">
                <a:lumMod val="50000"/>
              </a:schemeClr>
            </a:solidFill>
          </a:endParaRPr>
        </a:p>
      </dsp:txBody>
      <dsp:txXfrm rot="10800000">
        <a:off x="2372930" y="1416241"/>
        <a:ext cx="199685" cy="136868"/>
      </dsp:txXfrm>
    </dsp:sp>
    <dsp:sp modelId="{51F2A53E-9BC4-734F-921A-29A3B12E5B11}">
      <dsp:nvSpPr>
        <dsp:cNvPr id="0" name=""/>
        <dsp:cNvSpPr/>
      </dsp:nvSpPr>
      <dsp:spPr>
        <a:xfrm>
          <a:off x="453471" y="1158801"/>
          <a:ext cx="1808955" cy="651749"/>
        </a:xfrm>
        <a:prstGeom prst="roundRect">
          <a:avLst>
            <a:gd name="adj" fmla="val 10000"/>
          </a:avLst>
        </a:prstGeom>
        <a:noFill/>
        <a:ln w="12700" cap="flat" cmpd="sng" algn="ctr">
          <a:solidFill>
            <a:schemeClr val="bg1">
              <a:lumMod val="50000"/>
            </a:schemeClr>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kumimoji="1" lang="ja-JP" altLang="en-US" sz="1600" b="1" kern="1200" dirty="0">
              <a:solidFill>
                <a:schemeClr val="bg1">
                  <a:lumMod val="50000"/>
                </a:schemeClr>
              </a:solidFill>
            </a:rPr>
            <a:t>民主主義国家</a:t>
          </a:r>
        </a:p>
      </dsp:txBody>
      <dsp:txXfrm>
        <a:off x="472560" y="1177890"/>
        <a:ext cx="1770777" cy="613571"/>
      </dsp:txXfrm>
    </dsp:sp>
    <dsp:sp modelId="{FA055CBC-3776-854E-BCBE-CEF3D8CF992F}">
      <dsp:nvSpPr>
        <dsp:cNvPr id="0" name=""/>
        <dsp:cNvSpPr/>
      </dsp:nvSpPr>
      <dsp:spPr>
        <a:xfrm rot="18879757">
          <a:off x="1761931" y="791581"/>
          <a:ext cx="336553" cy="228112"/>
        </a:xfrm>
        <a:prstGeom prst="lef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kumimoji="1" lang="ja-JP" altLang="en-US" sz="600" kern="1200"/>
        </a:p>
      </dsp:txBody>
      <dsp:txXfrm>
        <a:off x="1830365" y="837203"/>
        <a:ext cx="199685" cy="136868"/>
      </dsp:txXfrm>
    </dsp:sp>
  </dsp:spTree>
</dsp:drawing>
</file>

<file path=ppt/diagrams/layout1.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tif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C93535-7BAD-CB42-94FC-BC1400E9B2A2}" type="datetimeFigureOut">
              <a:rPr kumimoji="1" lang="ja-JP" altLang="en-US" smtClean="0"/>
              <a:t>2020/7/7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30379F-A708-E24F-B185-53E74EB88154}" type="slidenum">
              <a:rPr kumimoji="1" lang="ja-JP" altLang="en-US" smtClean="0"/>
              <a:t>‹#›</a:t>
            </a:fld>
            <a:endParaRPr kumimoji="1" lang="ja-JP" altLang="en-US"/>
          </a:p>
        </p:txBody>
      </p:sp>
    </p:spTree>
    <p:extLst>
      <p:ext uri="{BB962C8B-B14F-4D97-AF65-F5344CB8AC3E}">
        <p14:creationId xmlns:p14="http://schemas.microsoft.com/office/powerpoint/2010/main" val="43033950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40</a:t>
            </a:r>
            <a:r>
              <a:rPr kumimoji="1" lang="ja-JP" altLang="en-US"/>
              <a:t>分 発表 </a:t>
            </a:r>
            <a:r>
              <a:rPr kumimoji="1" lang="en-US" altLang="ja-JP" dirty="0"/>
              <a:t>20</a:t>
            </a:r>
            <a:r>
              <a:rPr kumimoji="1" lang="ja-JP" altLang="en-US"/>
              <a:t>分 質疑</a:t>
            </a:r>
            <a:endParaRPr kumimoji="1" lang="en-US" altLang="ja-JP" dirty="0"/>
          </a:p>
          <a:p>
            <a:endParaRPr kumimoji="1" lang="en-US" altLang="ja-JP" dirty="0"/>
          </a:p>
          <a:p>
            <a:r>
              <a:rPr lang="ja-JP" altLang="en-US"/>
              <a:t>最初に</a:t>
            </a:r>
            <a:r>
              <a:rPr lang="en-US" altLang="ja-JP" dirty="0"/>
              <a:t>40</a:t>
            </a:r>
            <a:r>
              <a:rPr lang="ja-JP" altLang="en-US"/>
              <a:t>分ぐらいプレゼンしてください。</a:t>
            </a:r>
            <a:endParaRPr lang="en-US" altLang="ja-JP" dirty="0"/>
          </a:p>
          <a:p>
            <a:pPr lvl="1"/>
            <a:r>
              <a:rPr lang="ja-JP" altLang="en-US"/>
              <a:t>スライドでもレジュメでも。</a:t>
            </a:r>
            <a:endParaRPr lang="en-US" altLang="ja-JP" dirty="0"/>
          </a:p>
          <a:p>
            <a:pPr lvl="1"/>
            <a:r>
              <a:rPr lang="ja-JP" altLang="en-US"/>
              <a:t>全体をサマライズするとともに、</a:t>
            </a:r>
            <a:endParaRPr lang="en-US" altLang="ja-JP" dirty="0"/>
          </a:p>
          <a:p>
            <a:pPr lvl="1"/>
            <a:r>
              <a:rPr lang="ja-JP" altLang="en-US"/>
              <a:t>公聴会で指摘された点についてどう対処したのか。</a:t>
            </a:r>
            <a:endParaRPr lang="en-US" altLang="ja-JP" dirty="0"/>
          </a:p>
          <a:p>
            <a:pPr lvl="1"/>
            <a:r>
              <a:rPr lang="ja-JP" altLang="en-US"/>
              <a:t>自分の研究の学術的意義と政策的意義、そして課題</a:t>
            </a:r>
            <a:endParaRPr lang="en-US" altLang="ja-JP" dirty="0"/>
          </a:p>
          <a:p>
            <a:pPr lvl="1"/>
            <a:r>
              <a:rPr lang="ja-JP" altLang="en-US"/>
              <a:t>その後、質疑応答を</a:t>
            </a:r>
            <a:r>
              <a:rPr lang="en-US" altLang="ja-JP" dirty="0"/>
              <a:t>20</a:t>
            </a:r>
            <a:r>
              <a:rPr lang="ja-JP" altLang="en-US"/>
              <a:t>分から</a:t>
            </a:r>
            <a:r>
              <a:rPr lang="en-US" altLang="ja-JP" dirty="0"/>
              <a:t>30</a:t>
            </a:r>
            <a:r>
              <a:rPr lang="ja-JP" altLang="en-US"/>
              <a:t>分。</a:t>
            </a:r>
            <a:endParaRPr kumimoji="1" lang="ja-JP" altLang="en-US"/>
          </a:p>
          <a:p>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1</a:t>
            </a:fld>
            <a:endParaRPr kumimoji="1" lang="ja-JP" altLang="en-US"/>
          </a:p>
        </p:txBody>
      </p:sp>
    </p:spTree>
    <p:extLst>
      <p:ext uri="{BB962C8B-B14F-4D97-AF65-F5344CB8AC3E}">
        <p14:creationId xmlns:p14="http://schemas.microsoft.com/office/powerpoint/2010/main" val="30618427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サイバー空間は民主主義的に管理されるべきであり、サイバー空間が世界を民主化する。</a:t>
            </a:r>
            <a:endParaRPr kumimoji="1" lang="en-US" altLang="ja-JP" dirty="0"/>
          </a:p>
          <a:p>
            <a:r>
              <a:rPr kumimoji="1" lang="ja-JP" altLang="ja-JP" sz="1200" kern="1200">
                <a:solidFill>
                  <a:schemeClr val="tx1"/>
                </a:solidFill>
                <a:effectLst/>
                <a:latin typeface="+mn-lt"/>
                <a:ea typeface="+mn-ea"/>
                <a:cs typeface="+mn-cs"/>
              </a:rPr>
              <a:t>サイバー空間は情報をあまねく市民に広め、情報格差を緩和し、この世にバラ色の民主主義をもたらす</a:t>
            </a:r>
            <a:r>
              <a:rPr lang="ja-JP" altLang="ja-JP">
                <a:effectLst/>
              </a:rPr>
              <a:t> </a:t>
            </a:r>
            <a:endParaRPr lang="en-US" altLang="ja-JP" dirty="0">
              <a:effectLst/>
            </a:endParaRPr>
          </a:p>
          <a:p>
            <a:endParaRPr kumimoji="1" lang="ja-JP" altLang="en-US"/>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10</a:t>
            </a:fld>
            <a:endParaRPr kumimoji="1" lang="ja-JP" altLang="en-US"/>
          </a:p>
        </p:txBody>
      </p:sp>
    </p:spTree>
    <p:extLst>
      <p:ext uri="{BB962C8B-B14F-4D97-AF65-F5344CB8AC3E}">
        <p14:creationId xmlns:p14="http://schemas.microsoft.com/office/powerpoint/2010/main" val="23271582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本性ではいくつかの定説に挑戦しています。</a:t>
            </a:r>
            <a:endParaRPr kumimoji="1" lang="en-US" altLang="ja-JP" dirty="0"/>
          </a:p>
          <a:p>
            <a:endParaRPr kumimoji="1" lang="en-US" altLang="ja-JP" dirty="0"/>
          </a:p>
          <a:p>
            <a:r>
              <a:rPr kumimoji="1" lang="ja-JP" altLang="en-US"/>
              <a:t>中露は違う。具体的には中国は権威主義でありながらグローバリゼーションの恩恵をもうける無二のプレーヤー</a:t>
            </a:r>
            <a:endParaRPr kumimoji="1" lang="en-US" altLang="ja-JP" dirty="0"/>
          </a:p>
          <a:p>
            <a:r>
              <a:rPr kumimoji="1" lang="ja-JP" altLang="en-US"/>
              <a:t>中国政府は</a:t>
            </a:r>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11</a:t>
            </a:fld>
            <a:endParaRPr kumimoji="1" lang="ja-JP" altLang="en-US"/>
          </a:p>
        </p:txBody>
      </p:sp>
    </p:spTree>
    <p:extLst>
      <p:ext uri="{BB962C8B-B14F-4D97-AF65-F5344CB8AC3E}">
        <p14:creationId xmlns:p14="http://schemas.microsoft.com/office/powerpoint/2010/main" val="34502360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ja-JP" sz="1200" kern="1200">
                <a:solidFill>
                  <a:schemeClr val="tx1"/>
                </a:solidFill>
                <a:effectLst/>
                <a:latin typeface="+mn-lt"/>
                <a:ea typeface="+mn-ea"/>
                <a:cs typeface="+mn-cs"/>
              </a:rPr>
              <a:t>グローバルテックカンパニーの力の源泉は、数十億人のユーザが日々生成するデータに自由にアクセスできる点にある</a:t>
            </a:r>
            <a:r>
              <a:rPr lang="ja-JP" altLang="ja-JP">
                <a:effectLst/>
              </a:rPr>
              <a:t> </a:t>
            </a:r>
            <a:endParaRPr kumimoji="1" lang="ja-JP" altLang="en-US"/>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12</a:t>
            </a:fld>
            <a:endParaRPr kumimoji="1" lang="ja-JP" altLang="en-US"/>
          </a:p>
        </p:txBody>
      </p:sp>
    </p:spTree>
    <p:extLst>
      <p:ext uri="{BB962C8B-B14F-4D97-AF65-F5344CB8AC3E}">
        <p14:creationId xmlns:p14="http://schemas.microsoft.com/office/powerpoint/2010/main" val="14447274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13</a:t>
            </a:fld>
            <a:endParaRPr kumimoji="1" lang="ja-JP" altLang="en-US"/>
          </a:p>
        </p:txBody>
      </p:sp>
    </p:spTree>
    <p:extLst>
      <p:ext uri="{BB962C8B-B14F-4D97-AF65-F5344CB8AC3E}">
        <p14:creationId xmlns:p14="http://schemas.microsoft.com/office/powerpoint/2010/main" val="8119667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ここから</a:t>
            </a:r>
            <a:r>
              <a:rPr kumimoji="1" lang="en-US" altLang="ja-JP" dirty="0"/>
              <a:t>15</a:t>
            </a:r>
            <a:r>
              <a:rPr kumimoji="1" lang="ja-JP" altLang="en-US"/>
              <a:t>分</a:t>
            </a:r>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15</a:t>
            </a:fld>
            <a:endParaRPr kumimoji="1" lang="ja-JP" altLang="en-US"/>
          </a:p>
        </p:txBody>
      </p:sp>
    </p:spTree>
    <p:extLst>
      <p:ext uri="{BB962C8B-B14F-4D97-AF65-F5344CB8AC3E}">
        <p14:creationId xmlns:p14="http://schemas.microsoft.com/office/powerpoint/2010/main" val="21158041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一番上。情報支配国家という独自のグルーピングで権威主義国家およびその他を整理しました。</a:t>
            </a:r>
            <a:endParaRPr kumimoji="1" lang="en-US" altLang="ja-JP" dirty="0"/>
          </a:p>
          <a:p>
            <a:r>
              <a:rPr kumimoji="1" lang="ja-JP" altLang="en-US"/>
              <a:t>上から</a:t>
            </a:r>
            <a:r>
              <a:rPr kumimoji="1" lang="en-US" altLang="ja-JP" dirty="0"/>
              <a:t>6</a:t>
            </a:r>
            <a:r>
              <a:rPr kumimoji="1" lang="ja-JP" altLang="en-US"/>
              <a:t>番目と</a:t>
            </a:r>
            <a:r>
              <a:rPr kumimoji="1" lang="en-US" altLang="ja-JP" dirty="0"/>
              <a:t>7</a:t>
            </a:r>
            <a:r>
              <a:rPr kumimoji="1" lang="ja-JP" altLang="en-US"/>
              <a:t>番目。 </a:t>
            </a:r>
            <a:r>
              <a:rPr kumimoji="1" lang="en-US" altLang="ja-JP" dirty="0"/>
              <a:t>RQ</a:t>
            </a:r>
            <a:r>
              <a:rPr kumimoji="1" lang="ja-JP" altLang="en-US"/>
              <a:t>に、サブリサーチクエスチョンを加え、それが各章の記述とマッチするように修正をしました。</a:t>
            </a:r>
            <a:endParaRPr kumimoji="1" lang="en-US" altLang="ja-JP" dirty="0"/>
          </a:p>
          <a:p>
            <a:r>
              <a:rPr kumimoji="1" lang="ja-JP" altLang="en-US"/>
              <a:t>上から</a:t>
            </a:r>
            <a:r>
              <a:rPr kumimoji="1" lang="en-US" altLang="ja-JP" dirty="0"/>
              <a:t>8</a:t>
            </a:r>
            <a:r>
              <a:rPr kumimoji="1" lang="ja-JP" altLang="en-US"/>
              <a:t>番目、情報支配国家において、現在北朝鮮、中国、ロシアの順で記述が厚く、重要度を考えれば中国とロシアをより深堀りするべきというご指摘がありました。中国について今年に入ってからの動きを</a:t>
            </a:r>
            <a:r>
              <a:rPr kumimoji="1" lang="en-US" altLang="ja-JP" dirty="0"/>
              <a:t>2</a:t>
            </a:r>
            <a:r>
              <a:rPr kumimoji="1" lang="ja-JP" altLang="en-US"/>
              <a:t>ページほど書き足しました。</a:t>
            </a:r>
            <a:endParaRPr kumimoji="1" lang="en-US" altLang="ja-JP" dirty="0"/>
          </a:p>
          <a:p>
            <a:r>
              <a:rPr kumimoji="1" lang="ja-JP" altLang="en-US"/>
              <a:t>一番下、タリンマニュアルは本研究でどのような位置づけか</a:t>
            </a:r>
            <a:r>
              <a:rPr kumimoji="1" lang="en-US" altLang="ja-JP" dirty="0"/>
              <a:t>?</a:t>
            </a:r>
            <a:r>
              <a:rPr kumimoji="1" lang="ja-JP" altLang="en-US"/>
              <a:t> → サイバー空間における行動を規定する国際法は複数存在する。★読む</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16</a:t>
            </a:fld>
            <a:endParaRPr kumimoji="1" lang="ja-JP" altLang="en-US"/>
          </a:p>
        </p:txBody>
      </p:sp>
    </p:spTree>
    <p:extLst>
      <p:ext uri="{BB962C8B-B14F-4D97-AF65-F5344CB8AC3E}">
        <p14:creationId xmlns:p14="http://schemas.microsoft.com/office/powerpoint/2010/main" val="40992574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上から</a:t>
            </a:r>
            <a:r>
              <a:rPr kumimoji="1" lang="en-US" altLang="ja-JP" dirty="0"/>
              <a:t>2</a:t>
            </a:r>
            <a:r>
              <a:rPr kumimoji="1" lang="ja-JP" altLang="en-US"/>
              <a:t>番目。本研究によるサイバーパワーを定義しなおした</a:t>
            </a:r>
          </a:p>
          <a:p>
            <a:r>
              <a:rPr kumimoji="1" lang="ja-JP" altLang="en-US"/>
              <a:t>昨日、逢阪先生からご指摘頂いた点はこのスライドに示したとおり、全て修正を行いました。</a:t>
            </a:r>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17</a:t>
            </a:fld>
            <a:endParaRPr kumimoji="1" lang="ja-JP" altLang="en-US"/>
          </a:p>
        </p:txBody>
      </p:sp>
    </p:spTree>
    <p:extLst>
      <p:ext uri="{BB962C8B-B14F-4D97-AF65-F5344CB8AC3E}">
        <p14:creationId xmlns:p14="http://schemas.microsoft.com/office/powerpoint/2010/main" val="3431837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一番上、同じく逢阪先生のご指摘。第</a:t>
            </a:r>
            <a:r>
              <a:rPr kumimoji="1" lang="en-US" altLang="ja-JP" dirty="0"/>
              <a:t>5</a:t>
            </a:r>
            <a:r>
              <a:rPr kumimoji="1" lang="ja-JP" altLang="en-US"/>
              <a:t>章の冒頭で実際に試みていない論証をしたと書いていた。修正。</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18</a:t>
            </a:fld>
            <a:endParaRPr kumimoji="1" lang="ja-JP" altLang="en-US"/>
          </a:p>
        </p:txBody>
      </p:sp>
    </p:spTree>
    <p:extLst>
      <p:ext uri="{BB962C8B-B14F-4D97-AF65-F5344CB8AC3E}">
        <p14:creationId xmlns:p14="http://schemas.microsoft.com/office/powerpoint/2010/main" val="3580816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オレンジ色に塗ったセルは、このページにあげたものは、博論のなかで完璧に手当をすることができず、課題として残したものになります。</a:t>
            </a:r>
            <a:endParaRPr kumimoji="1" lang="en-US" altLang="ja-JP" dirty="0"/>
          </a:p>
          <a:p>
            <a:r>
              <a:rPr kumimoji="1" lang="en-US" altLang="ja-JP" dirty="0"/>
              <a:t>5</a:t>
            </a:r>
            <a:r>
              <a:rPr kumimoji="1" lang="ja-JP" altLang="en-US"/>
              <a:t>つの課題が未解決で残っていると認識。</a:t>
            </a:r>
            <a:endParaRPr kumimoji="1" lang="en-US" altLang="ja-JP" dirty="0"/>
          </a:p>
          <a:p>
            <a:r>
              <a:rPr kumimoji="1" lang="en-US" altLang="ja-JP" dirty="0"/>
              <a:t>1,</a:t>
            </a:r>
            <a:r>
              <a:rPr kumimoji="1" lang="ja-JP" altLang="en-US"/>
              <a:t> 国際経済の分析の枠組みをサイバーに応用することの有用性への疑問</a:t>
            </a:r>
            <a:endParaRPr kumimoji="1" lang="en-US" altLang="ja-JP" dirty="0"/>
          </a:p>
          <a:p>
            <a:r>
              <a:rPr kumimoji="1" lang="en-US" altLang="ja-JP" dirty="0"/>
              <a:t>2,</a:t>
            </a:r>
            <a:r>
              <a:rPr kumimoji="1" lang="ja-JP" altLang="en-US"/>
              <a:t> トリレンマなのか</a:t>
            </a:r>
            <a:r>
              <a:rPr kumimoji="1" lang="en-US" altLang="ja-JP" dirty="0"/>
              <a:t>?</a:t>
            </a:r>
            <a:r>
              <a:rPr kumimoji="1" lang="ja-JP" altLang="en-US"/>
              <a:t>という疑問。これについては次のページにゆずります。</a:t>
            </a:r>
            <a:endParaRPr kumimoji="1" lang="en-US" altLang="ja-JP" dirty="0"/>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19</a:t>
            </a:fld>
            <a:endParaRPr kumimoji="1" lang="ja-JP" altLang="en-US"/>
          </a:p>
        </p:txBody>
      </p:sp>
    </p:spTree>
    <p:extLst>
      <p:ext uri="{BB962C8B-B14F-4D97-AF65-F5344CB8AC3E}">
        <p14:creationId xmlns:p14="http://schemas.microsoft.com/office/powerpoint/2010/main" val="29210806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a:t>
            </a:r>
            <a:r>
              <a:rPr kumimoji="1" lang="ja-JP" altLang="ja-JP" sz="1200" kern="1200">
                <a:solidFill>
                  <a:schemeClr val="tx1"/>
                </a:solidFill>
                <a:effectLst/>
                <a:latin typeface="+mn-lt"/>
                <a:ea typeface="+mn-ea"/>
                <a:cs typeface="+mn-cs"/>
              </a:rPr>
              <a:t>サイバー空間のトリレンマは、国際経済学の理論をサイバー空間に当てはめたものである。経済では通貨を、サイバー空間ではデータを、それぞれに限られた財を多く手中に収める戦いをしていると前提した。そのために民主主義と国家主権とグローバリゼーションという価値が必要とされていることは、繰り返し論じてきた。</a:t>
            </a:r>
            <a:r>
              <a:rPr kumimoji="1" lang="ja-JP" altLang="en-US" sz="1200" kern="1200">
                <a:solidFill>
                  <a:schemeClr val="tx1"/>
                </a:solidFill>
                <a:effectLst/>
                <a:latin typeface="+mn-lt"/>
                <a:ea typeface="+mn-ea"/>
                <a:cs typeface="+mn-cs"/>
              </a:rPr>
              <a:t>ロドリックの理論をもとに</a:t>
            </a:r>
            <a:r>
              <a:rPr kumimoji="1" lang="en-US" altLang="ja-JP" sz="1200" kern="1200" dirty="0">
                <a:solidFill>
                  <a:schemeClr val="tx1"/>
                </a:solidFill>
                <a:effectLst/>
                <a:latin typeface="+mn-lt"/>
                <a:ea typeface="+mn-ea"/>
                <a:cs typeface="+mn-cs"/>
              </a:rPr>
              <a:t>3</a:t>
            </a:r>
            <a:r>
              <a:rPr kumimoji="1" lang="ja-JP" altLang="en-US" sz="1200" kern="1200">
                <a:solidFill>
                  <a:schemeClr val="tx1"/>
                </a:solidFill>
                <a:effectLst/>
                <a:latin typeface="+mn-lt"/>
                <a:ea typeface="+mn-ea"/>
                <a:cs typeface="+mn-cs"/>
              </a:rPr>
              <a:t>つの併存は「理論的にありえない」と書いた。</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その根拠として、</a:t>
            </a:r>
            <a:r>
              <a:rPr kumimoji="1" lang="ja-JP" altLang="ja-JP" sz="1200" kern="1200">
                <a:solidFill>
                  <a:schemeClr val="tx1"/>
                </a:solidFill>
                <a:effectLst/>
                <a:latin typeface="+mn-lt"/>
                <a:ea typeface="+mn-ea"/>
                <a:cs typeface="+mn-cs"/>
              </a:rPr>
              <a:t>この</a:t>
            </a:r>
            <a:r>
              <a:rPr kumimoji="1" lang="en-US" altLang="ja-JP" sz="1200" kern="1200" dirty="0">
                <a:solidFill>
                  <a:schemeClr val="tx1"/>
                </a:solidFill>
                <a:effectLst/>
                <a:latin typeface="+mn-lt"/>
                <a:ea typeface="+mn-ea"/>
                <a:cs typeface="+mn-cs"/>
              </a:rPr>
              <a:t>3</a:t>
            </a:r>
            <a:r>
              <a:rPr kumimoji="1" lang="ja-JP" altLang="ja-JP" sz="1200" kern="1200">
                <a:solidFill>
                  <a:schemeClr val="tx1"/>
                </a:solidFill>
                <a:effectLst/>
                <a:latin typeface="+mn-lt"/>
                <a:ea typeface="+mn-ea"/>
                <a:cs typeface="+mn-cs"/>
              </a:rPr>
              <a:t>つ価値観のいずれか</a:t>
            </a:r>
            <a:r>
              <a:rPr kumimoji="1" lang="en-US" altLang="ja-JP" sz="1200" kern="1200" dirty="0">
                <a:solidFill>
                  <a:schemeClr val="tx1"/>
                </a:solidFill>
                <a:effectLst/>
                <a:latin typeface="+mn-lt"/>
                <a:ea typeface="+mn-ea"/>
                <a:cs typeface="+mn-cs"/>
              </a:rPr>
              <a:t>2</a:t>
            </a:r>
            <a:r>
              <a:rPr kumimoji="1" lang="ja-JP" altLang="ja-JP" sz="1200" kern="1200">
                <a:solidFill>
                  <a:schemeClr val="tx1"/>
                </a:solidFill>
                <a:effectLst/>
                <a:latin typeface="+mn-lt"/>
                <a:ea typeface="+mn-ea"/>
                <a:cs typeface="+mn-cs"/>
              </a:rPr>
              <a:t>つが実現した場合について、第</a:t>
            </a:r>
            <a:r>
              <a:rPr kumimoji="1" lang="en-US" altLang="ja-JP" sz="1200" kern="1200" dirty="0">
                <a:solidFill>
                  <a:schemeClr val="tx1"/>
                </a:solidFill>
                <a:effectLst/>
                <a:latin typeface="+mn-lt"/>
                <a:ea typeface="+mn-ea"/>
                <a:cs typeface="+mn-cs"/>
              </a:rPr>
              <a:t>2</a:t>
            </a:r>
            <a:r>
              <a:rPr kumimoji="1" lang="ja-JP" altLang="ja-JP" sz="1200" kern="1200">
                <a:solidFill>
                  <a:schemeClr val="tx1"/>
                </a:solidFill>
                <a:effectLst/>
                <a:latin typeface="+mn-lt"/>
                <a:ea typeface="+mn-ea"/>
                <a:cs typeface="+mn-cs"/>
              </a:rPr>
              <a:t>章第</a:t>
            </a:r>
            <a:r>
              <a:rPr kumimoji="1" lang="en-US" altLang="ja-JP" sz="1200" kern="1200" dirty="0">
                <a:solidFill>
                  <a:schemeClr val="tx1"/>
                </a:solidFill>
                <a:effectLst/>
                <a:latin typeface="+mn-lt"/>
                <a:ea typeface="+mn-ea"/>
                <a:cs typeface="+mn-cs"/>
              </a:rPr>
              <a:t>6</a:t>
            </a:r>
            <a:r>
              <a:rPr kumimoji="1" lang="ja-JP" altLang="ja-JP" sz="1200" kern="1200">
                <a:solidFill>
                  <a:schemeClr val="tx1"/>
                </a:solidFill>
                <a:effectLst/>
                <a:latin typeface="+mn-lt"/>
                <a:ea typeface="+mn-ea"/>
                <a:cs typeface="+mn-cs"/>
              </a:rPr>
              <a:t>節「待ち受ける</a:t>
            </a:r>
            <a:r>
              <a:rPr kumimoji="1" lang="en-US" altLang="ja-JP" sz="1200" kern="1200" dirty="0">
                <a:solidFill>
                  <a:schemeClr val="tx1"/>
                </a:solidFill>
                <a:effectLst/>
                <a:latin typeface="+mn-lt"/>
                <a:ea typeface="+mn-ea"/>
                <a:cs typeface="+mn-cs"/>
              </a:rPr>
              <a:t>3</a:t>
            </a:r>
            <a:r>
              <a:rPr kumimoji="1" lang="ja-JP" altLang="ja-JP" sz="1200" kern="1200">
                <a:solidFill>
                  <a:schemeClr val="tx1"/>
                </a:solidFill>
                <a:effectLst/>
                <a:latin typeface="+mn-lt"/>
                <a:ea typeface="+mn-ea"/>
                <a:cs typeface="+mn-cs"/>
              </a:rPr>
              <a:t>つのシナリオ」で論じた。この手続きをもってそこにトリレンマがあると主張している。</a:t>
            </a:r>
            <a:r>
              <a:rPr kumimoji="1" lang="en-US" altLang="ja-JP" sz="1200" kern="1200" dirty="0">
                <a:solidFill>
                  <a:schemeClr val="tx1"/>
                </a:solidFill>
                <a:effectLst/>
                <a:latin typeface="+mn-lt"/>
                <a:ea typeface="+mn-ea"/>
                <a:cs typeface="+mn-cs"/>
              </a:rPr>
              <a:t>3</a:t>
            </a:r>
            <a:r>
              <a:rPr kumimoji="1" lang="ja-JP" altLang="ja-JP" sz="1200" kern="1200">
                <a:solidFill>
                  <a:schemeClr val="tx1"/>
                </a:solidFill>
                <a:effectLst/>
                <a:latin typeface="+mn-lt"/>
                <a:ea typeface="+mn-ea"/>
                <a:cs typeface="+mn-cs"/>
              </a:rPr>
              <a:t>つの価値観がこれまでの社会で並立したことはないが、それが今後も起こり得ないと論証するだけのデータを提示できていない。</a:t>
            </a:r>
            <a:r>
              <a:rPr kumimoji="1" lang="ja-JP" altLang="en-US" sz="1200" kern="1200">
                <a:solidFill>
                  <a:schemeClr val="tx1"/>
                </a:solidFill>
                <a:effectLst/>
                <a:latin typeface="+mn-lt"/>
                <a:ea typeface="+mn-ea"/>
                <a:cs typeface="+mn-cs"/>
              </a:rPr>
              <a:t>ロドリックは「理論的にありえない」と言い切っています。</a:t>
            </a:r>
            <a:endParaRPr kumimoji="1" lang="en-US" altLang="ja-JP" sz="1200" kern="1200" dirty="0">
              <a:solidFill>
                <a:schemeClr val="tx1"/>
              </a:solidFill>
              <a:effectLst/>
              <a:latin typeface="+mn-lt"/>
              <a:ea typeface="+mn-ea"/>
              <a:cs typeface="+mn-cs"/>
            </a:endParaRPr>
          </a:p>
          <a:p>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・本研究の</a:t>
            </a:r>
            <a:r>
              <a:rPr kumimoji="1" lang="en-US" altLang="ja-JP" sz="1200" kern="1200" dirty="0">
                <a:solidFill>
                  <a:schemeClr val="tx1"/>
                </a:solidFill>
                <a:effectLst/>
                <a:latin typeface="+mn-lt"/>
                <a:ea typeface="+mn-ea"/>
                <a:cs typeface="+mn-cs"/>
              </a:rPr>
              <a:t>2</a:t>
            </a:r>
            <a:r>
              <a:rPr kumimoji="1" lang="ja-JP" altLang="en-US" sz="1200" kern="1200">
                <a:solidFill>
                  <a:schemeClr val="tx1"/>
                </a:solidFill>
                <a:effectLst/>
                <a:latin typeface="+mn-lt"/>
                <a:ea typeface="+mn-ea"/>
                <a:cs typeface="+mn-cs"/>
              </a:rPr>
              <a:t>番めの課題は、</a:t>
            </a:r>
            <a:r>
              <a:rPr kumimoji="1" lang="en-US" altLang="ja-JP" sz="1200" kern="1200" dirty="0">
                <a:solidFill>
                  <a:schemeClr val="tx1"/>
                </a:solidFill>
                <a:effectLst/>
                <a:latin typeface="+mn-lt"/>
                <a:ea typeface="+mn-ea"/>
                <a:cs typeface="+mn-cs"/>
              </a:rPr>
              <a:t>3</a:t>
            </a:r>
            <a:r>
              <a:rPr kumimoji="1" lang="ja-JP" altLang="en-US" sz="1200" kern="1200">
                <a:solidFill>
                  <a:schemeClr val="tx1"/>
                </a:solidFill>
                <a:effectLst/>
                <a:latin typeface="+mn-lt"/>
                <a:ea typeface="+mn-ea"/>
                <a:cs typeface="+mn-cs"/>
              </a:rPr>
              <a:t>つのグルーピングの妥当性です。</a:t>
            </a:r>
            <a:r>
              <a:rPr kumimoji="1" lang="ja-JP" altLang="ja-JP" sz="1200" kern="1200">
                <a:solidFill>
                  <a:schemeClr val="tx1"/>
                </a:solidFill>
                <a:effectLst/>
                <a:latin typeface="+mn-lt"/>
                <a:ea typeface="+mn-ea"/>
                <a:cs typeface="+mn-cs"/>
              </a:rPr>
              <a:t>民主主義国家の中でも、例えばオランダとフランスのスタンスは全く同一ではない。両者ともに民主主義の確保を求めるが、その次に重要になるのはオランダにとってはグローバリゼーションであり、フランスにとっては国家主権となる。同様に同じ情報支配国家に分類した中国とロシアの戦略は異なり、同じグローバルテックカンパニーに分類したアマゾン社とファーウェイ社の戦略は異なる。本研究が</a:t>
            </a:r>
            <a:r>
              <a:rPr kumimoji="1" lang="ja-JP" altLang="en-US" sz="1200" kern="1200">
                <a:solidFill>
                  <a:schemeClr val="tx1"/>
                </a:solidFill>
                <a:effectLst/>
                <a:latin typeface="+mn-lt"/>
                <a:ea typeface="+mn-ea"/>
                <a:cs typeface="+mn-cs"/>
              </a:rPr>
              <a:t>提示した</a:t>
            </a:r>
            <a:r>
              <a:rPr kumimoji="1" lang="en-US" altLang="ja-JP" sz="1200" kern="1200" dirty="0">
                <a:solidFill>
                  <a:schemeClr val="tx1"/>
                </a:solidFill>
                <a:effectLst/>
                <a:latin typeface="+mn-lt"/>
                <a:ea typeface="+mn-ea"/>
                <a:cs typeface="+mn-cs"/>
              </a:rPr>
              <a:t>3</a:t>
            </a:r>
            <a:r>
              <a:rPr kumimoji="1" lang="ja-JP" altLang="en-US" sz="1200" kern="1200">
                <a:solidFill>
                  <a:schemeClr val="tx1"/>
                </a:solidFill>
                <a:effectLst/>
                <a:latin typeface="+mn-lt"/>
                <a:ea typeface="+mn-ea"/>
                <a:cs typeface="+mn-cs"/>
              </a:rPr>
              <a:t>つの</a:t>
            </a:r>
            <a:r>
              <a:rPr kumimoji="1" lang="ja-JP" altLang="ja-JP" sz="1200" kern="1200">
                <a:solidFill>
                  <a:schemeClr val="tx1"/>
                </a:solidFill>
                <a:effectLst/>
                <a:latin typeface="+mn-lt"/>
                <a:ea typeface="+mn-ea"/>
                <a:cs typeface="+mn-cs"/>
              </a:rPr>
              <a:t>価値観</a:t>
            </a:r>
            <a:r>
              <a:rPr kumimoji="1" lang="ja-JP" altLang="en-US" sz="1200" kern="1200">
                <a:solidFill>
                  <a:schemeClr val="tx1"/>
                </a:solidFill>
                <a:effectLst/>
                <a:latin typeface="+mn-lt"/>
                <a:ea typeface="+mn-ea"/>
                <a:cs typeface="+mn-cs"/>
              </a:rPr>
              <a:t>による分析は</a:t>
            </a:r>
            <a:r>
              <a:rPr kumimoji="1" lang="ja-JP" altLang="ja-JP" sz="1200" kern="1200">
                <a:solidFill>
                  <a:schemeClr val="tx1"/>
                </a:solidFill>
                <a:effectLst/>
                <a:latin typeface="+mn-lt"/>
                <a:ea typeface="+mn-ea"/>
                <a:cs typeface="+mn-cs"/>
              </a:rPr>
              <a:t>、個々の主体の行動の</a:t>
            </a:r>
            <a:r>
              <a:rPr kumimoji="1" lang="ja-JP" altLang="en-US" sz="1200" kern="1200">
                <a:solidFill>
                  <a:schemeClr val="tx1"/>
                </a:solidFill>
                <a:effectLst/>
                <a:latin typeface="+mn-lt"/>
                <a:ea typeface="+mn-ea"/>
                <a:cs typeface="+mn-cs"/>
              </a:rPr>
              <a:t>過度に単純化しているという批判は甘んじて受けないといけない。ジェンダー格差解消、デジタルデバイド解消、知財の保護などの同じように繰り返し</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ja-JP" sz="1200" kern="1200">
                <a:solidFill>
                  <a:schemeClr val="tx1"/>
                </a:solidFill>
                <a:effectLst/>
                <a:latin typeface="+mn-lt"/>
                <a:ea typeface="+mn-ea"/>
                <a:cs typeface="+mn-cs"/>
              </a:rPr>
              <a:t>グローバルテックカンパニーの行動については、情報支配国家以上に厚いベールに包まれていることがある。例えばグーグル社が自社の顧客のデータをどの国の領土に保存しているか、頑なに開示しないのはその際たる例である。今後、グローバルテックカンパニー</a:t>
            </a:r>
            <a:r>
              <a:rPr kumimoji="1" lang="ja-JP" altLang="en-US" sz="1200" kern="1200">
                <a:solidFill>
                  <a:schemeClr val="tx1"/>
                </a:solidFill>
                <a:effectLst/>
                <a:latin typeface="+mn-lt"/>
                <a:ea typeface="+mn-ea"/>
                <a:cs typeface="+mn-cs"/>
              </a:rPr>
              <a:t>による</a:t>
            </a:r>
            <a:endParaRPr kumimoji="1" lang="ja-JP" altLang="en-US"/>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20</a:t>
            </a:fld>
            <a:endParaRPr kumimoji="1" lang="ja-JP" altLang="en-US"/>
          </a:p>
        </p:txBody>
      </p:sp>
    </p:spTree>
    <p:extLst>
      <p:ext uri="{BB962C8B-B14F-4D97-AF65-F5344CB8AC3E}">
        <p14:creationId xmlns:p14="http://schemas.microsoft.com/office/powerpoint/2010/main" val="19608162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主に２つの分野の先行研究をひもとき、その間に位置する本研究が取り上げる問題を説明します。</a:t>
            </a:r>
            <a:endParaRPr kumimoji="1" lang="en-US" altLang="ja-JP" dirty="0"/>
          </a:p>
          <a:p>
            <a:r>
              <a:rPr kumimoji="1" lang="ja-JP" altLang="en-US"/>
              <a:t>分析の枠組みと</a:t>
            </a:r>
            <a:r>
              <a:rPr kumimoji="1" lang="ja-JP" altLang="en-US" dirty="0"/>
              <a:t>して「サイバー空間のトリレンマ」という本研究のモデルを提示します。</a:t>
            </a:r>
            <a:endParaRPr kumimoji="1" lang="en-US" altLang="ja-JP" dirty="0"/>
          </a:p>
          <a:p>
            <a:r>
              <a:rPr kumimoji="1" lang="ja-JP" altLang="en-US" dirty="0"/>
              <a:t>その後章立てに沿って、各章のハイレベルのサマリーをご説明し、研究の結論をお話しします。</a:t>
            </a:r>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2</a:t>
            </a:fld>
            <a:endParaRPr kumimoji="1" lang="ja-JP" altLang="en-US"/>
          </a:p>
        </p:txBody>
      </p:sp>
    </p:spTree>
    <p:extLst>
      <p:ext uri="{BB962C8B-B14F-4D97-AF65-F5344CB8AC3E}">
        <p14:creationId xmlns:p14="http://schemas.microsoft.com/office/powerpoint/2010/main" val="10857331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171450" indent="-171450">
              <a:buFontTx/>
              <a:buChar char="-"/>
            </a:pPr>
            <a:r>
              <a:rPr kumimoji="1" lang="ja-JP" altLang="en-US"/>
              <a:t>この博論の主張は国際的な市民社会や技術者コミュニティの影響力が弱まり、グローバルテックカンパニーと主権国家がパワーを独占するという観点で、インターネットガバナンス研究者には不評。そして安全保障と国際関係の研究者からは自衛隊出身の武田圭史先生からは軍隊のパワーを、主権国家のパワーを。右からも左からも等しく不興をかうであろうと言う点に本研究の、学問としての価値があります。</a:t>
            </a:r>
            <a:endParaRPr kumimoji="1" lang="en-US" altLang="ja-JP" dirty="0"/>
          </a:p>
          <a:p>
            <a:pPr marL="171450" indent="-171450">
              <a:buFontTx/>
              <a:buChar char="-"/>
            </a:pPr>
            <a:r>
              <a:rPr kumimoji="1" lang="ja-JP" altLang="en-US"/>
              <a:t>社会的貢献に含めてよいのかわかりませんが、私自身が現在進行系でサイバーセキュリティの外交政策、インシデント対応などの現場に</a:t>
            </a:r>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21</a:t>
            </a:fld>
            <a:endParaRPr kumimoji="1" lang="ja-JP" altLang="en-US"/>
          </a:p>
        </p:txBody>
      </p:sp>
    </p:spTree>
    <p:extLst>
      <p:ext uri="{BB962C8B-B14F-4D97-AF65-F5344CB8AC3E}">
        <p14:creationId xmlns:p14="http://schemas.microsoft.com/office/powerpoint/2010/main" val="30727927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buFont typeface="Arial" panose="020B0604020202020204" pitchFamily="34" charset="0"/>
              <a:buNone/>
            </a:pPr>
            <a:r>
              <a:rPr lang="ja-JP" altLang="en-US" sz="1200" dirty="0"/>
              <a:t>提示した</a:t>
            </a:r>
            <a:r>
              <a:rPr lang="en-US" altLang="ja-JP" sz="1200" dirty="0"/>
              <a:t>RQ</a:t>
            </a:r>
            <a:r>
              <a:rPr lang="ja-JP" altLang="en-US" sz="1200" dirty="0"/>
              <a:t>、</a:t>
            </a:r>
            <a:r>
              <a:rPr lang="ja-JP" altLang="ja-JP" sz="1200" dirty="0"/>
              <a:t>サイバー空間の秩序の土台となる共通の価値観とはな</a:t>
            </a:r>
            <a:r>
              <a:rPr lang="ja-JP" altLang="en-US" sz="1200" dirty="0"/>
              <a:t>にか</a:t>
            </a:r>
            <a:r>
              <a:rPr lang="en-US" altLang="ja-JP" sz="1200" dirty="0"/>
              <a:t>?</a:t>
            </a:r>
            <a:r>
              <a:rPr lang="ja-JP" altLang="en-US" sz="1200" dirty="0"/>
              <a:t>その価値観を「誰が」「どのように」追求しているのか？の答えが</a:t>
            </a:r>
            <a:r>
              <a:rPr lang="en-US" altLang="ja-JP" sz="1200" dirty="0"/>
              <a:t>2</a:t>
            </a:r>
            <a:r>
              <a:rPr lang="ja-JP" altLang="en-US" sz="1200" dirty="0"/>
              <a:t>点目</a:t>
            </a:r>
            <a:endParaRPr lang="en-US" altLang="ja-JP" sz="1200" dirty="0"/>
          </a:p>
          <a:p>
            <a:endParaRPr kumimoji="1" lang="ja-JP" altLang="en-US" dirty="0"/>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22</a:t>
            </a:fld>
            <a:endParaRPr kumimoji="1" lang="ja-JP" altLang="en-US"/>
          </a:p>
        </p:txBody>
      </p:sp>
    </p:spTree>
    <p:extLst>
      <p:ext uri="{BB962C8B-B14F-4D97-AF65-F5344CB8AC3E}">
        <p14:creationId xmlns:p14="http://schemas.microsoft.com/office/powerpoint/2010/main" val="351888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ja-JP" sz="1200" kern="1200">
                <a:solidFill>
                  <a:schemeClr val="tx1"/>
                </a:solidFill>
                <a:effectLst/>
                <a:latin typeface="+mn-lt"/>
                <a:ea typeface="+mn-ea"/>
                <a:cs typeface="+mn-cs"/>
              </a:rPr>
              <a:t>現在のサイバー空間には、中央管理の仕組み、サイバー戦争の定義（河野</a:t>
            </a:r>
            <a:r>
              <a:rPr kumimoji="1" lang="en-US" altLang="ja-JP" sz="1200" kern="1200" dirty="0">
                <a:solidFill>
                  <a:schemeClr val="tx1"/>
                </a:solidFill>
                <a:effectLst/>
                <a:latin typeface="+mn-lt"/>
                <a:ea typeface="+mn-ea"/>
                <a:cs typeface="+mn-cs"/>
              </a:rPr>
              <a:t> 2015</a:t>
            </a:r>
            <a:r>
              <a:rPr kumimoji="1" lang="ja-JP" altLang="ja-JP" sz="1200" kern="1200">
                <a:solidFill>
                  <a:schemeClr val="tx1"/>
                </a:solidFill>
                <a:effectLst/>
                <a:latin typeface="+mn-lt"/>
                <a:ea typeface="+mn-ea"/>
                <a:cs typeface="+mn-cs"/>
              </a:rPr>
              <a:t>）、秩序や弱者救済の仕組み（</a:t>
            </a:r>
            <a:r>
              <a:rPr kumimoji="1" lang="en-US" altLang="ja-JP" sz="1200" kern="1200" dirty="0">
                <a:solidFill>
                  <a:schemeClr val="tx1"/>
                </a:solidFill>
                <a:effectLst/>
                <a:latin typeface="+mn-lt"/>
                <a:ea typeface="+mn-ea"/>
                <a:cs typeface="+mn-cs"/>
              </a:rPr>
              <a:t>Buchanan 2017</a:t>
            </a:r>
            <a:r>
              <a:rPr kumimoji="1" lang="ja-JP" altLang="ja-JP" sz="1200" kern="1200">
                <a:solidFill>
                  <a:schemeClr val="tx1"/>
                </a:solidFill>
                <a:effectLst/>
                <a:latin typeface="+mn-lt"/>
                <a:ea typeface="+mn-ea"/>
                <a:cs typeface="+mn-cs"/>
              </a:rPr>
              <a:t>）、ルールのエンフォーサー（</a:t>
            </a:r>
            <a:r>
              <a:rPr kumimoji="1" lang="en-US" altLang="ja-JP" sz="1200" kern="1200" dirty="0">
                <a:solidFill>
                  <a:schemeClr val="tx1"/>
                </a:solidFill>
                <a:effectLst/>
                <a:latin typeface="+mn-lt"/>
                <a:ea typeface="+mn-ea"/>
                <a:cs typeface="+mn-cs"/>
              </a:rPr>
              <a:t>Raymond 2016</a:t>
            </a:r>
            <a:r>
              <a:rPr kumimoji="1" lang="ja-JP" altLang="ja-JP" sz="1200" kern="1200">
                <a:solidFill>
                  <a:schemeClr val="tx1"/>
                </a:solidFill>
                <a:effectLst/>
                <a:latin typeface="+mn-lt"/>
                <a:ea typeface="+mn-ea"/>
                <a:cs typeface="+mn-cs"/>
              </a:rPr>
              <a:t>）が存在しない。そしてサイバーセキュリティのガバナンスを目指す様々な議論の場が確立していない</a:t>
            </a:r>
            <a:r>
              <a:rPr lang="ja-JP" altLang="ja-JP">
                <a:effectLst/>
              </a:rPr>
              <a:t> </a:t>
            </a:r>
            <a:endParaRPr kumimoji="1" lang="ja-JP" altLang="en-US" dirty="0"/>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3</a:t>
            </a:fld>
            <a:endParaRPr kumimoji="1" lang="ja-JP" altLang="en-US"/>
          </a:p>
        </p:txBody>
      </p:sp>
    </p:spTree>
    <p:extLst>
      <p:ext uri="{BB962C8B-B14F-4D97-AF65-F5344CB8AC3E}">
        <p14:creationId xmlns:p14="http://schemas.microsoft.com/office/powerpoint/2010/main" val="31982629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ja-JP" sz="1200" kern="1200">
                <a:solidFill>
                  <a:schemeClr val="tx1"/>
                </a:solidFill>
                <a:effectLst/>
                <a:latin typeface="+mn-lt"/>
                <a:ea typeface="+mn-ea"/>
                <a:cs typeface="+mn-cs"/>
              </a:rPr>
              <a:t>権威主義体制がとられることの多いこれらの国々では、サイバー空間における情報の自由な流通よりも、治安の維持や政治の安定が優先される。ゆえに国家や政府によるサイバー空間の管理の必要性を正当化されやすい</a:t>
            </a:r>
            <a:r>
              <a:rPr kumimoji="1" lang="ja-JP" altLang="en-US" sz="1200" kern="1200">
                <a:solidFill>
                  <a:schemeClr val="tx1"/>
                </a:solidFill>
                <a:effectLst/>
                <a:latin typeface="+mn-lt"/>
                <a:ea typeface="+mn-ea"/>
                <a:cs typeface="+mn-cs"/>
              </a:rPr>
              <a:t>。</a:t>
            </a:r>
            <a:endParaRPr kumimoji="1" lang="ja-JP" altLang="ja-JP" sz="1200" kern="120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4</a:t>
            </a:fld>
            <a:endParaRPr kumimoji="1" lang="ja-JP" altLang="en-US"/>
          </a:p>
        </p:txBody>
      </p:sp>
    </p:spTree>
    <p:extLst>
      <p:ext uri="{BB962C8B-B14F-4D97-AF65-F5344CB8AC3E}">
        <p14:creationId xmlns:p14="http://schemas.microsoft.com/office/powerpoint/2010/main" val="5115939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5</a:t>
            </a:fld>
            <a:endParaRPr kumimoji="1" lang="ja-JP" altLang="en-US"/>
          </a:p>
        </p:txBody>
      </p:sp>
    </p:spTree>
    <p:extLst>
      <p:ext uri="{BB962C8B-B14F-4D97-AF65-F5344CB8AC3E}">
        <p14:creationId xmlns:p14="http://schemas.microsoft.com/office/powerpoint/2010/main" val="19311253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本研究はそれだけでいいのだろうか</a:t>
            </a:r>
            <a:r>
              <a:rPr kumimoji="1" lang="en-US" altLang="ja-JP" dirty="0"/>
              <a:t>?</a:t>
            </a:r>
            <a:r>
              <a:rPr kumimoji="1" lang="ja-JP" altLang="en-US" dirty="0"/>
              <a:t>という疑問を投げかけたいと思います。</a:t>
            </a:r>
            <a:endParaRPr kumimoji="1" lang="en-US" altLang="ja-JP" dirty="0"/>
          </a:p>
          <a:p>
            <a:r>
              <a:rPr kumimoji="1" lang="ja-JP" altLang="en-US" dirty="0"/>
              <a:t>つまり国家によってサイバー空間のガバナンスが規定されるということがありうるのかということ</a:t>
            </a:r>
            <a:r>
              <a:rPr kumimoji="1" lang="ja-JP" altLang="en-US"/>
              <a:t>です。</a:t>
            </a:r>
            <a:endParaRPr kumimoji="1" lang="en-US" altLang="ja-JP" dirty="0"/>
          </a:p>
          <a:p>
            <a:endParaRPr kumimoji="1" lang="en-US" altLang="ja-JP" dirty="0"/>
          </a:p>
          <a:p>
            <a:pPr lvl="2"/>
            <a:r>
              <a:rPr lang="ja-JP" altLang="en-US" sz="1200"/>
              <a:t>アメリカの</a:t>
            </a:r>
            <a:r>
              <a:rPr lang="en-US" altLang="ja-JP" sz="1200" dirty="0"/>
              <a:t>3</a:t>
            </a:r>
            <a:r>
              <a:rPr lang="ja-JP" altLang="en-US" sz="1200"/>
              <a:t>社</a:t>
            </a:r>
            <a:r>
              <a:rPr lang="en-US" altLang="ja-JP" sz="1200" dirty="0"/>
              <a:t>(</a:t>
            </a:r>
            <a:r>
              <a:rPr lang="ja-JP" altLang="en-US" sz="1200"/>
              <a:t>グーグル、フェースブック、マイクロソフト</a:t>
            </a:r>
            <a:r>
              <a:rPr lang="en-US" altLang="ja-JP" sz="1200" dirty="0"/>
              <a:t>)</a:t>
            </a:r>
            <a:r>
              <a:rPr lang="ja-JP" altLang="en-US" sz="1200"/>
              <a:t>と中国の</a:t>
            </a:r>
            <a:r>
              <a:rPr lang="en-US" altLang="ja-JP" sz="1200" dirty="0"/>
              <a:t>1</a:t>
            </a:r>
            <a:r>
              <a:rPr lang="ja-JP" altLang="en-US" sz="1200"/>
              <a:t>社</a:t>
            </a:r>
            <a:r>
              <a:rPr lang="en-US" altLang="ja-JP" sz="1200" dirty="0"/>
              <a:t>(</a:t>
            </a:r>
            <a:r>
              <a:rPr lang="ja-JP" altLang="en-US" sz="1200"/>
              <a:t>テンセント</a:t>
            </a:r>
            <a:r>
              <a:rPr lang="en-US" altLang="ja-JP" sz="1200" dirty="0"/>
              <a:t>)</a:t>
            </a:r>
            <a:r>
              <a:rPr lang="ja-JP" altLang="en-US" sz="1200"/>
              <a:t>が</a:t>
            </a:r>
            <a:r>
              <a:rPr lang="en-US" altLang="ja-JP" sz="1200" dirty="0"/>
              <a:t>10</a:t>
            </a:r>
            <a:r>
              <a:rPr lang="ja-JP" altLang="en-US" sz="1200"/>
              <a:t>億人以上のユーザを獲得</a:t>
            </a:r>
            <a:r>
              <a:rPr lang="en-US" altLang="ja-JP" sz="1200" dirty="0"/>
              <a:t>(</a:t>
            </a:r>
            <a:r>
              <a:rPr lang="ja-JP" altLang="en-US" sz="1200"/>
              <a:t>シュワブ </a:t>
            </a:r>
            <a:r>
              <a:rPr lang="en-US" altLang="ja-JP" sz="1200" dirty="0"/>
              <a:t>2019)</a:t>
            </a:r>
          </a:p>
          <a:p>
            <a:pPr lvl="2"/>
            <a:r>
              <a:rPr lang="ja-JP" altLang="en-US" sz="1200"/>
              <a:t>米国家安全保障局</a:t>
            </a:r>
            <a:r>
              <a:rPr lang="en-US" altLang="ja-JP" sz="1200" dirty="0"/>
              <a:t>(NSA)</a:t>
            </a:r>
            <a:r>
              <a:rPr lang="ja-JP" altLang="en-US" sz="1200"/>
              <a:t>のユタデータセンター</a:t>
            </a:r>
            <a:r>
              <a:rPr lang="en-US" altLang="ja-JP" sz="1200" dirty="0"/>
              <a:t>(</a:t>
            </a:r>
            <a:r>
              <a:rPr lang="ja-JP" altLang="en-US" sz="1200"/>
              <a:t>約</a:t>
            </a:r>
            <a:r>
              <a:rPr lang="en-US" altLang="ja-JP" sz="1200" dirty="0"/>
              <a:t>12</a:t>
            </a:r>
            <a:r>
              <a:rPr lang="ja-JP" altLang="en-US" sz="1200"/>
              <a:t>エクサバイトを保存</a:t>
            </a:r>
            <a:r>
              <a:rPr lang="en-US" altLang="ja-JP" sz="1200" dirty="0"/>
              <a:t>)</a:t>
            </a:r>
            <a:r>
              <a:rPr lang="ja-JP" altLang="en-US" sz="1200"/>
              <a:t>、グーグル社のデータセンター</a:t>
            </a:r>
            <a:r>
              <a:rPr lang="en-US" altLang="ja-JP" sz="1200" dirty="0"/>
              <a:t>(</a:t>
            </a:r>
            <a:r>
              <a:rPr lang="ja-JP" altLang="en-US" sz="1200"/>
              <a:t>約</a:t>
            </a:r>
            <a:r>
              <a:rPr lang="en-US" altLang="ja-JP" sz="1200" dirty="0"/>
              <a:t>15</a:t>
            </a:r>
            <a:r>
              <a:rPr lang="ja-JP" altLang="en-US" sz="1200"/>
              <a:t>エクサバイトを保存</a:t>
            </a:r>
            <a:r>
              <a:rPr lang="en-US" altLang="ja-JP" sz="1200" dirty="0"/>
              <a:t>)</a:t>
            </a:r>
            <a:r>
              <a:rPr lang="ja-JP" altLang="en-US" sz="1200"/>
              <a:t> </a:t>
            </a:r>
            <a:r>
              <a:rPr lang="en-US" altLang="ja-JP" sz="1200" dirty="0"/>
              <a:t>(</a:t>
            </a:r>
            <a:r>
              <a:rPr lang="ja-JP" altLang="en-US" sz="1200"/>
              <a:t>シュナイアー </a:t>
            </a:r>
            <a:r>
              <a:rPr lang="en-US" altLang="ja-JP" sz="1200" dirty="0"/>
              <a:t>2016)</a:t>
            </a:r>
            <a:endParaRPr kumimoji="1"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a:t>アカマイ社は世界の通信の</a:t>
            </a:r>
            <a:r>
              <a:rPr lang="en-US" altLang="ja-JP" sz="1200" dirty="0"/>
              <a:t>30%</a:t>
            </a:r>
            <a:r>
              <a:rPr lang="ja-JP" altLang="en-US" sz="1200"/>
              <a:t>をコントロール</a:t>
            </a:r>
            <a:r>
              <a:rPr lang="en-US" altLang="ja-JP" sz="1200" dirty="0"/>
              <a:t>(</a:t>
            </a:r>
            <a:r>
              <a:rPr lang="ja-JP" altLang="en-US" sz="1200"/>
              <a:t>小川 </a:t>
            </a:r>
            <a:r>
              <a:rPr lang="en-US" altLang="ja-JP" sz="1200" dirty="0"/>
              <a:t>2014)</a:t>
            </a:r>
          </a:p>
          <a:p>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6</a:t>
            </a:fld>
            <a:endParaRPr kumimoji="1" lang="ja-JP" altLang="en-US"/>
          </a:p>
        </p:txBody>
      </p:sp>
    </p:spTree>
    <p:extLst>
      <p:ext uri="{BB962C8B-B14F-4D97-AF65-F5344CB8AC3E}">
        <p14:creationId xmlns:p14="http://schemas.microsoft.com/office/powerpoint/2010/main" val="3016152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先行研究</a:t>
            </a:r>
            <a:r>
              <a:rPr kumimoji="1" lang="en-US" altLang="ja-JP" dirty="0"/>
              <a:t>2</a:t>
            </a:r>
            <a:r>
              <a:rPr kumimoji="1" lang="ja-JP" altLang="en-US"/>
              <a:t>つの分野</a:t>
            </a:r>
            <a:endParaRPr kumimoji="1" lang="en-US" altLang="ja-JP" dirty="0"/>
          </a:p>
          <a:p>
            <a:r>
              <a:rPr kumimoji="1" lang="ja-JP" altLang="ja-JP" sz="1200" kern="1200">
                <a:solidFill>
                  <a:schemeClr val="tx1"/>
                </a:solidFill>
                <a:effectLst/>
                <a:latin typeface="+mn-lt"/>
                <a:ea typeface="+mn-ea"/>
                <a:cs typeface="+mn-cs"/>
              </a:rPr>
              <a:t>インターネットガバナンス論は文字どおり、インターネットをいかに統治していくかを検討する学問</a:t>
            </a:r>
            <a:r>
              <a:rPr kumimoji="1" lang="ja-JP" altLang="en-US" sz="1200" kern="1200">
                <a:solidFill>
                  <a:schemeClr val="tx1"/>
                </a:solidFill>
                <a:effectLst/>
                <a:latin typeface="+mn-lt"/>
                <a:ea typeface="+mn-ea"/>
                <a:cs typeface="+mn-cs"/>
              </a:rPr>
              <a:t>です。</a:t>
            </a:r>
            <a:r>
              <a:rPr kumimoji="1" lang="ja-JP" altLang="ja-JP" sz="1200" kern="1200">
                <a:solidFill>
                  <a:schemeClr val="tx1"/>
                </a:solidFill>
                <a:effectLst/>
                <a:latin typeface="+mn-lt"/>
                <a:ea typeface="+mn-ea"/>
                <a:cs typeface="+mn-cs"/>
              </a:rPr>
              <a:t>一部分として、インターネットにおけるサイバーセキュリティをいかに確保するかという研究が行われてきた</a:t>
            </a:r>
            <a:r>
              <a:rPr kumimoji="1" lang="ja-JP" altLang="en-US" sz="1200" kern="1200">
                <a:solidFill>
                  <a:schemeClr val="tx1"/>
                </a:solidFill>
                <a:effectLst/>
                <a:latin typeface="+mn-lt"/>
                <a:ea typeface="+mn-ea"/>
                <a:cs typeface="+mn-cs"/>
              </a:rPr>
              <a:t>。</a:t>
            </a:r>
            <a:r>
              <a:rPr kumimoji="1" lang="ja-JP" altLang="ja-JP" sz="1200" kern="1200">
                <a:solidFill>
                  <a:schemeClr val="tx1"/>
                </a:solidFill>
                <a:effectLst/>
                <a:latin typeface="+mn-lt"/>
                <a:ea typeface="+mn-ea"/>
                <a:cs typeface="+mn-cs"/>
              </a:rPr>
              <a:t>「官・民・市民社会の対等な参加」</a:t>
            </a:r>
            <a:r>
              <a:rPr lang="ja-JP" altLang="ja-JP">
                <a:effectLst/>
              </a:rPr>
              <a:t> </a:t>
            </a:r>
            <a:r>
              <a:rPr lang="ja-JP" altLang="en-US">
                <a:effectLst/>
              </a:rPr>
              <a:t>というマルチステークホルダリズムは、科学技術の先端領域では機能しづらい、</a:t>
            </a:r>
            <a:r>
              <a:rPr lang="ja-JP" altLang="ja-JP">
                <a:effectLst/>
              </a:rPr>
              <a:t> </a:t>
            </a:r>
            <a:endParaRPr lang="en-US" altLang="ja-JP" dirty="0">
              <a:effectLst/>
            </a:endParaRPr>
          </a:p>
          <a:p>
            <a:r>
              <a:rPr kumimoji="1" lang="ja-JP" altLang="ja-JP" sz="1200" kern="1200">
                <a:solidFill>
                  <a:schemeClr val="tx1"/>
                </a:solidFill>
                <a:effectLst/>
                <a:latin typeface="+mn-lt"/>
                <a:ea typeface="+mn-ea"/>
                <a:cs typeface="+mn-cs"/>
              </a:rPr>
              <a:t>国際関係論や安全保障論におけるサイバー空間の研究は、国際機関や政府組織の戦略・能力・責任の分析に多くの時間を費やしてき</a:t>
            </a:r>
            <a:r>
              <a:rPr kumimoji="1" lang="ja-JP" altLang="en-US" sz="1200" kern="1200">
                <a:solidFill>
                  <a:schemeClr val="tx1"/>
                </a:solidFill>
                <a:effectLst/>
                <a:latin typeface="+mn-lt"/>
                <a:ea typeface="+mn-ea"/>
                <a:cs typeface="+mn-cs"/>
              </a:rPr>
              <a:t>ました。</a:t>
            </a:r>
            <a:r>
              <a:rPr kumimoji="1" lang="ja-JP" altLang="ja-JP" sz="1200" kern="1200">
                <a:solidFill>
                  <a:schemeClr val="tx1"/>
                </a:solidFill>
                <a:effectLst/>
                <a:latin typeface="+mn-lt"/>
                <a:ea typeface="+mn-ea"/>
                <a:cs typeface="+mn-cs"/>
              </a:rPr>
              <a:t>国際的なパワーの源泉は武力であり、政府が武力行使の唯一のエージェント</a:t>
            </a:r>
            <a:r>
              <a:rPr lang="ja-JP" altLang="ja-JP">
                <a:effectLst/>
              </a:rPr>
              <a:t> </a:t>
            </a:r>
            <a:r>
              <a:rPr lang="ja-JP" altLang="en-US">
                <a:effectLst/>
              </a:rPr>
              <a:t>いう捉え方は今も根強いです。ただより多くのデータにアクセスすることをサイバーパワーと定義して場合、</a:t>
            </a:r>
            <a:r>
              <a:rPr kumimoji="1" lang="ja-JP" altLang="ja-JP" sz="1200" kern="1200">
                <a:solidFill>
                  <a:schemeClr val="tx1"/>
                </a:solidFill>
                <a:effectLst/>
                <a:latin typeface="+mn-lt"/>
                <a:ea typeface="+mn-ea"/>
                <a:cs typeface="+mn-cs"/>
              </a:rPr>
              <a:t>、民間企業の持つ力が死角と</a:t>
            </a:r>
            <a:r>
              <a:rPr lang="ja-JP" altLang="ja-JP">
                <a:effectLst/>
              </a:rPr>
              <a:t> </a:t>
            </a:r>
            <a:r>
              <a:rPr lang="ja-JP" altLang="en-US">
                <a:effectLst/>
              </a:rPr>
              <a:t>なります。</a:t>
            </a:r>
            <a:endParaRPr lang="en-US" altLang="ja-JP" dirty="0">
              <a:effectLst/>
            </a:endParaRPr>
          </a:p>
          <a:p>
            <a:r>
              <a:rPr kumimoji="1" lang="ja-JP" altLang="en-US">
                <a:effectLst/>
              </a:rPr>
              <a:t>そして両者に共通の課題は、サイバー空間における対立を米中、西側諸国などの既存の安全保障上の対立がサイバー空間におこっているととらえたことです。</a:t>
            </a:r>
            <a:endParaRPr kumimoji="1" lang="en-US" altLang="ja-JP" dirty="0">
              <a:effectLst/>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7</a:t>
            </a:fld>
            <a:endParaRPr kumimoji="1" lang="ja-JP" altLang="en-US"/>
          </a:p>
        </p:txBody>
      </p:sp>
    </p:spTree>
    <p:extLst>
      <p:ext uri="{BB962C8B-B14F-4D97-AF65-F5344CB8AC3E}">
        <p14:creationId xmlns:p14="http://schemas.microsoft.com/office/powerpoint/2010/main" val="749917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8</a:t>
            </a:fld>
            <a:endParaRPr kumimoji="1" lang="ja-JP" altLang="en-US"/>
          </a:p>
        </p:txBody>
      </p:sp>
    </p:spTree>
    <p:extLst>
      <p:ext uri="{BB962C8B-B14F-4D97-AF65-F5344CB8AC3E}">
        <p14:creationId xmlns:p14="http://schemas.microsoft.com/office/powerpoint/2010/main" val="2426937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730379F-A708-E24F-B185-53E74EB88154}" type="slidenum">
              <a:rPr kumimoji="1" lang="ja-JP" altLang="en-US" smtClean="0"/>
              <a:t>9</a:t>
            </a:fld>
            <a:endParaRPr kumimoji="1" lang="ja-JP" altLang="en-US"/>
          </a:p>
        </p:txBody>
      </p:sp>
    </p:spTree>
    <p:extLst>
      <p:ext uri="{BB962C8B-B14F-4D97-AF65-F5344CB8AC3E}">
        <p14:creationId xmlns:p14="http://schemas.microsoft.com/office/powerpoint/2010/main" val="29178738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7357C73-9903-4047-A7B0-9E7D28911EA1}"/>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FE3980EA-ADE1-F44B-8245-0A4E57416A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CA174E3-9837-F04B-9043-236C220DBF4C}"/>
              </a:ext>
            </a:extLst>
          </p:cNvPr>
          <p:cNvSpPr>
            <a:spLocks noGrp="1"/>
          </p:cNvSpPr>
          <p:nvPr>
            <p:ph type="dt" sz="half" idx="10"/>
          </p:nvPr>
        </p:nvSpPr>
        <p:spPr/>
        <p:txBody>
          <a:bodyPr/>
          <a:lstStyle/>
          <a:p>
            <a:r>
              <a:rPr kumimoji="1" lang="en-US" altLang="ja-JP"/>
              <a:t>2020/07/07</a:t>
            </a:r>
            <a:endParaRPr kumimoji="1" lang="ja-JP" altLang="en-US"/>
          </a:p>
        </p:txBody>
      </p:sp>
      <p:sp>
        <p:nvSpPr>
          <p:cNvPr id="5" name="フッター プレースホルダー 4">
            <a:extLst>
              <a:ext uri="{FF2B5EF4-FFF2-40B4-BE49-F238E27FC236}">
                <a16:creationId xmlns:a16="http://schemas.microsoft.com/office/drawing/2014/main" id="{B0D74F95-663E-6C46-A2C6-07D245B08E3A}"/>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6" name="スライド番号プレースホルダー 5">
            <a:extLst>
              <a:ext uri="{FF2B5EF4-FFF2-40B4-BE49-F238E27FC236}">
                <a16:creationId xmlns:a16="http://schemas.microsoft.com/office/drawing/2014/main" id="{5E27EBE5-A7DC-154C-B498-58BFB562E882}"/>
              </a:ext>
            </a:extLst>
          </p:cNvPr>
          <p:cNvSpPr>
            <a:spLocks noGrp="1"/>
          </p:cNvSpPr>
          <p:nvPr>
            <p:ph type="sldNum" sz="quarter" idx="12"/>
          </p:nvPr>
        </p:nvSpPr>
        <p:spPr/>
        <p:txBody>
          <a:body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4027246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1D8EB7-F47D-7C47-80E7-A1425483E195}"/>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B33E701C-B164-114F-A96C-5E004D1C4579}"/>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7E9377F-FD2C-C645-8B8C-B8740024ABB0}"/>
              </a:ext>
            </a:extLst>
          </p:cNvPr>
          <p:cNvSpPr>
            <a:spLocks noGrp="1"/>
          </p:cNvSpPr>
          <p:nvPr>
            <p:ph type="dt" sz="half" idx="10"/>
          </p:nvPr>
        </p:nvSpPr>
        <p:spPr/>
        <p:txBody>
          <a:bodyPr/>
          <a:lstStyle/>
          <a:p>
            <a:r>
              <a:rPr kumimoji="1" lang="en-US" altLang="ja-JP"/>
              <a:t>2020/07/07</a:t>
            </a:r>
            <a:endParaRPr kumimoji="1" lang="ja-JP" altLang="en-US"/>
          </a:p>
        </p:txBody>
      </p:sp>
      <p:sp>
        <p:nvSpPr>
          <p:cNvPr id="5" name="フッター プレースホルダー 4">
            <a:extLst>
              <a:ext uri="{FF2B5EF4-FFF2-40B4-BE49-F238E27FC236}">
                <a16:creationId xmlns:a16="http://schemas.microsoft.com/office/drawing/2014/main" id="{38AC6DC3-B385-604D-8185-E684BCF0C466}"/>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6" name="スライド番号プレースホルダー 5">
            <a:extLst>
              <a:ext uri="{FF2B5EF4-FFF2-40B4-BE49-F238E27FC236}">
                <a16:creationId xmlns:a16="http://schemas.microsoft.com/office/drawing/2014/main" id="{4913FDD7-86A1-6441-9C89-1C475299921C}"/>
              </a:ext>
            </a:extLst>
          </p:cNvPr>
          <p:cNvSpPr>
            <a:spLocks noGrp="1"/>
          </p:cNvSpPr>
          <p:nvPr>
            <p:ph type="sldNum" sz="quarter" idx="12"/>
          </p:nvPr>
        </p:nvSpPr>
        <p:spPr/>
        <p:txBody>
          <a:body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1427594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26933126-0175-E545-B329-D8D8AA400E5D}"/>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F760134-8CFF-3042-A05F-5D81C48B859A}"/>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F617F48-4E9A-FA41-9811-22CDD6B29D75}"/>
              </a:ext>
            </a:extLst>
          </p:cNvPr>
          <p:cNvSpPr>
            <a:spLocks noGrp="1"/>
          </p:cNvSpPr>
          <p:nvPr>
            <p:ph type="dt" sz="half" idx="10"/>
          </p:nvPr>
        </p:nvSpPr>
        <p:spPr/>
        <p:txBody>
          <a:bodyPr/>
          <a:lstStyle/>
          <a:p>
            <a:r>
              <a:rPr kumimoji="1" lang="en-US" altLang="ja-JP"/>
              <a:t>2020/07/07</a:t>
            </a:r>
            <a:endParaRPr kumimoji="1" lang="ja-JP" altLang="en-US"/>
          </a:p>
        </p:txBody>
      </p:sp>
      <p:sp>
        <p:nvSpPr>
          <p:cNvPr id="5" name="フッター プレースホルダー 4">
            <a:extLst>
              <a:ext uri="{FF2B5EF4-FFF2-40B4-BE49-F238E27FC236}">
                <a16:creationId xmlns:a16="http://schemas.microsoft.com/office/drawing/2014/main" id="{3987EA12-D6D5-0A4E-A043-900C512E0971}"/>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6" name="スライド番号プレースホルダー 5">
            <a:extLst>
              <a:ext uri="{FF2B5EF4-FFF2-40B4-BE49-F238E27FC236}">
                <a16:creationId xmlns:a16="http://schemas.microsoft.com/office/drawing/2014/main" id="{8B3FD238-69C0-1F42-9BB2-15292B11D301}"/>
              </a:ext>
            </a:extLst>
          </p:cNvPr>
          <p:cNvSpPr>
            <a:spLocks noGrp="1"/>
          </p:cNvSpPr>
          <p:nvPr>
            <p:ph type="sldNum" sz="quarter" idx="12"/>
          </p:nvPr>
        </p:nvSpPr>
        <p:spPr/>
        <p:txBody>
          <a:body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4172204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032268-B98D-1646-9DF6-C0C302E951B4}"/>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69779B4-8B63-DB4F-979B-3F5FE608B5BA}"/>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7A36C9C-1A33-D44C-9ED7-8D21D344A35A}"/>
              </a:ext>
            </a:extLst>
          </p:cNvPr>
          <p:cNvSpPr>
            <a:spLocks noGrp="1"/>
          </p:cNvSpPr>
          <p:nvPr>
            <p:ph type="dt" sz="half" idx="10"/>
          </p:nvPr>
        </p:nvSpPr>
        <p:spPr/>
        <p:txBody>
          <a:bodyPr/>
          <a:lstStyle/>
          <a:p>
            <a:r>
              <a:rPr kumimoji="1" lang="en-US" altLang="ja-JP"/>
              <a:t>2020/07/07</a:t>
            </a:r>
            <a:endParaRPr kumimoji="1" lang="ja-JP" altLang="en-US"/>
          </a:p>
        </p:txBody>
      </p:sp>
      <p:sp>
        <p:nvSpPr>
          <p:cNvPr id="5" name="フッター プレースホルダー 4">
            <a:extLst>
              <a:ext uri="{FF2B5EF4-FFF2-40B4-BE49-F238E27FC236}">
                <a16:creationId xmlns:a16="http://schemas.microsoft.com/office/drawing/2014/main" id="{D33A1F1B-F8C0-614A-825D-D0C70540495D}"/>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6" name="スライド番号プレースホルダー 5">
            <a:extLst>
              <a:ext uri="{FF2B5EF4-FFF2-40B4-BE49-F238E27FC236}">
                <a16:creationId xmlns:a16="http://schemas.microsoft.com/office/drawing/2014/main" id="{55B4E478-6194-D543-B40D-8EEC1024A32F}"/>
              </a:ext>
            </a:extLst>
          </p:cNvPr>
          <p:cNvSpPr>
            <a:spLocks noGrp="1"/>
          </p:cNvSpPr>
          <p:nvPr>
            <p:ph type="sldNum" sz="quarter" idx="12"/>
          </p:nvPr>
        </p:nvSpPr>
        <p:spPr/>
        <p:txBody>
          <a:body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29050926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0063E0-5B12-774F-8B47-7CA9078D6AF5}"/>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1800191-1E45-B94F-A267-E1BFB41B001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7D1822F8-A2FE-DD4C-A2CB-D1EDBC2ADA58}"/>
              </a:ext>
            </a:extLst>
          </p:cNvPr>
          <p:cNvSpPr>
            <a:spLocks noGrp="1"/>
          </p:cNvSpPr>
          <p:nvPr>
            <p:ph type="dt" sz="half" idx="10"/>
          </p:nvPr>
        </p:nvSpPr>
        <p:spPr/>
        <p:txBody>
          <a:bodyPr/>
          <a:lstStyle/>
          <a:p>
            <a:r>
              <a:rPr kumimoji="1" lang="en-US" altLang="ja-JP"/>
              <a:t>2020/07/07</a:t>
            </a:r>
            <a:endParaRPr kumimoji="1" lang="ja-JP" altLang="en-US"/>
          </a:p>
        </p:txBody>
      </p:sp>
      <p:sp>
        <p:nvSpPr>
          <p:cNvPr id="5" name="フッター プレースホルダー 4">
            <a:extLst>
              <a:ext uri="{FF2B5EF4-FFF2-40B4-BE49-F238E27FC236}">
                <a16:creationId xmlns:a16="http://schemas.microsoft.com/office/drawing/2014/main" id="{5F1C7BC1-938D-B046-BD73-1A525EE88C44}"/>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6" name="スライド番号プレースホルダー 5">
            <a:extLst>
              <a:ext uri="{FF2B5EF4-FFF2-40B4-BE49-F238E27FC236}">
                <a16:creationId xmlns:a16="http://schemas.microsoft.com/office/drawing/2014/main" id="{D4F68C65-BEAC-134D-B0B0-04920B6E2D29}"/>
              </a:ext>
            </a:extLst>
          </p:cNvPr>
          <p:cNvSpPr>
            <a:spLocks noGrp="1"/>
          </p:cNvSpPr>
          <p:nvPr>
            <p:ph type="sldNum" sz="quarter" idx="12"/>
          </p:nvPr>
        </p:nvSpPr>
        <p:spPr/>
        <p:txBody>
          <a:body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3791703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9C66E1-A859-9641-98EB-1763506DF943}"/>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A467383-F723-0340-8F8B-25159DC44A3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81BDB32E-2A7A-BF4C-B3C8-9A28322056B8}"/>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729C7BA7-D41D-014C-A406-D223900DCC67}"/>
              </a:ext>
            </a:extLst>
          </p:cNvPr>
          <p:cNvSpPr>
            <a:spLocks noGrp="1"/>
          </p:cNvSpPr>
          <p:nvPr>
            <p:ph type="dt" sz="half" idx="10"/>
          </p:nvPr>
        </p:nvSpPr>
        <p:spPr/>
        <p:txBody>
          <a:bodyPr/>
          <a:lstStyle/>
          <a:p>
            <a:r>
              <a:rPr kumimoji="1" lang="en-US" altLang="ja-JP"/>
              <a:t>2020/07/07</a:t>
            </a:r>
            <a:endParaRPr kumimoji="1" lang="ja-JP" altLang="en-US"/>
          </a:p>
        </p:txBody>
      </p:sp>
      <p:sp>
        <p:nvSpPr>
          <p:cNvPr id="6" name="フッター プレースホルダー 5">
            <a:extLst>
              <a:ext uri="{FF2B5EF4-FFF2-40B4-BE49-F238E27FC236}">
                <a16:creationId xmlns:a16="http://schemas.microsoft.com/office/drawing/2014/main" id="{8BB7E10C-4267-4148-B4F3-6BC9A6E8B9CE}"/>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7" name="スライド番号プレースホルダー 6">
            <a:extLst>
              <a:ext uri="{FF2B5EF4-FFF2-40B4-BE49-F238E27FC236}">
                <a16:creationId xmlns:a16="http://schemas.microsoft.com/office/drawing/2014/main" id="{B1290665-AAA6-2B42-AFBC-32732599FC93}"/>
              </a:ext>
            </a:extLst>
          </p:cNvPr>
          <p:cNvSpPr>
            <a:spLocks noGrp="1"/>
          </p:cNvSpPr>
          <p:nvPr>
            <p:ph type="sldNum" sz="quarter" idx="12"/>
          </p:nvPr>
        </p:nvSpPr>
        <p:spPr/>
        <p:txBody>
          <a:body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465717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71D628-BA7C-8848-A3C8-46625619E362}"/>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4B2D967-E4ED-2B4C-A095-0B2A00E7EC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2DE479B4-085A-084C-80C3-AC68CAD587A4}"/>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5A27E1A3-4D12-A649-B621-F39CDF3763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EFD43770-5E3A-7440-9658-37BA711D9C4F}"/>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15E6A1CE-AA85-7D4B-85E5-DDE814CD0A41}"/>
              </a:ext>
            </a:extLst>
          </p:cNvPr>
          <p:cNvSpPr>
            <a:spLocks noGrp="1"/>
          </p:cNvSpPr>
          <p:nvPr>
            <p:ph type="dt" sz="half" idx="10"/>
          </p:nvPr>
        </p:nvSpPr>
        <p:spPr/>
        <p:txBody>
          <a:bodyPr/>
          <a:lstStyle/>
          <a:p>
            <a:r>
              <a:rPr kumimoji="1" lang="en-US" altLang="ja-JP"/>
              <a:t>2020/07/07</a:t>
            </a:r>
            <a:endParaRPr kumimoji="1" lang="ja-JP" altLang="en-US"/>
          </a:p>
        </p:txBody>
      </p:sp>
      <p:sp>
        <p:nvSpPr>
          <p:cNvPr id="8" name="フッター プレースホルダー 7">
            <a:extLst>
              <a:ext uri="{FF2B5EF4-FFF2-40B4-BE49-F238E27FC236}">
                <a16:creationId xmlns:a16="http://schemas.microsoft.com/office/drawing/2014/main" id="{68D797EC-B98F-2342-9686-90E18B7F5A7F}"/>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9" name="スライド番号プレースホルダー 8">
            <a:extLst>
              <a:ext uri="{FF2B5EF4-FFF2-40B4-BE49-F238E27FC236}">
                <a16:creationId xmlns:a16="http://schemas.microsoft.com/office/drawing/2014/main" id="{588C6B34-2569-434D-930E-AD4750CBB5F5}"/>
              </a:ext>
            </a:extLst>
          </p:cNvPr>
          <p:cNvSpPr>
            <a:spLocks noGrp="1"/>
          </p:cNvSpPr>
          <p:nvPr>
            <p:ph type="sldNum" sz="quarter" idx="12"/>
          </p:nvPr>
        </p:nvSpPr>
        <p:spPr/>
        <p:txBody>
          <a:body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622031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1AFC05-AEC4-1A4D-9B57-A709B82ADFE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DA7B1DB6-6614-0341-A104-E2F7C754C584}"/>
              </a:ext>
            </a:extLst>
          </p:cNvPr>
          <p:cNvSpPr>
            <a:spLocks noGrp="1"/>
          </p:cNvSpPr>
          <p:nvPr>
            <p:ph type="dt" sz="half" idx="10"/>
          </p:nvPr>
        </p:nvSpPr>
        <p:spPr/>
        <p:txBody>
          <a:bodyPr/>
          <a:lstStyle/>
          <a:p>
            <a:r>
              <a:rPr kumimoji="1" lang="en-US" altLang="ja-JP"/>
              <a:t>2020/07/07</a:t>
            </a:r>
            <a:endParaRPr kumimoji="1" lang="ja-JP" altLang="en-US"/>
          </a:p>
        </p:txBody>
      </p:sp>
      <p:sp>
        <p:nvSpPr>
          <p:cNvPr id="4" name="フッター プレースホルダー 3">
            <a:extLst>
              <a:ext uri="{FF2B5EF4-FFF2-40B4-BE49-F238E27FC236}">
                <a16:creationId xmlns:a16="http://schemas.microsoft.com/office/drawing/2014/main" id="{E268675D-EEA1-4244-8338-CFE9C00BC9AF}"/>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5" name="スライド番号プレースホルダー 4">
            <a:extLst>
              <a:ext uri="{FF2B5EF4-FFF2-40B4-BE49-F238E27FC236}">
                <a16:creationId xmlns:a16="http://schemas.microsoft.com/office/drawing/2014/main" id="{70E76BC7-E35B-3C42-8D35-020F1B68A31D}"/>
              </a:ext>
            </a:extLst>
          </p:cNvPr>
          <p:cNvSpPr>
            <a:spLocks noGrp="1"/>
          </p:cNvSpPr>
          <p:nvPr>
            <p:ph type="sldNum" sz="quarter" idx="12"/>
          </p:nvPr>
        </p:nvSpPr>
        <p:spPr/>
        <p:txBody>
          <a:body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2017801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C7F74087-9AAC-DD42-BDC8-CCC28010E31B}"/>
              </a:ext>
            </a:extLst>
          </p:cNvPr>
          <p:cNvSpPr>
            <a:spLocks noGrp="1"/>
          </p:cNvSpPr>
          <p:nvPr>
            <p:ph type="dt" sz="half" idx="10"/>
          </p:nvPr>
        </p:nvSpPr>
        <p:spPr/>
        <p:txBody>
          <a:bodyPr/>
          <a:lstStyle/>
          <a:p>
            <a:r>
              <a:rPr kumimoji="1" lang="en-US" altLang="ja-JP"/>
              <a:t>2020/07/07</a:t>
            </a:r>
            <a:endParaRPr kumimoji="1" lang="ja-JP" altLang="en-US"/>
          </a:p>
        </p:txBody>
      </p:sp>
      <p:sp>
        <p:nvSpPr>
          <p:cNvPr id="3" name="フッター プレースホルダー 2">
            <a:extLst>
              <a:ext uri="{FF2B5EF4-FFF2-40B4-BE49-F238E27FC236}">
                <a16:creationId xmlns:a16="http://schemas.microsoft.com/office/drawing/2014/main" id="{565FBCC5-4B58-BB46-A7A1-BB6DBAEAE689}"/>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4" name="スライド番号プレースホルダー 3">
            <a:extLst>
              <a:ext uri="{FF2B5EF4-FFF2-40B4-BE49-F238E27FC236}">
                <a16:creationId xmlns:a16="http://schemas.microsoft.com/office/drawing/2014/main" id="{05E5F7FE-F5CE-1746-944F-61E7B8786293}"/>
              </a:ext>
            </a:extLst>
          </p:cNvPr>
          <p:cNvSpPr>
            <a:spLocks noGrp="1"/>
          </p:cNvSpPr>
          <p:nvPr>
            <p:ph type="sldNum" sz="quarter" idx="12"/>
          </p:nvPr>
        </p:nvSpPr>
        <p:spPr/>
        <p:txBody>
          <a:body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34052600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DFD7B8-1E91-BE4C-8601-5433B00B44C0}"/>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933DEB6-F9AF-E641-AA7A-0B0CC9DFE0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9F16DD67-A50B-844E-94C9-114B91F1D0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7796568-FE99-C046-97AA-316148772C4B}"/>
              </a:ext>
            </a:extLst>
          </p:cNvPr>
          <p:cNvSpPr>
            <a:spLocks noGrp="1"/>
          </p:cNvSpPr>
          <p:nvPr>
            <p:ph type="dt" sz="half" idx="10"/>
          </p:nvPr>
        </p:nvSpPr>
        <p:spPr/>
        <p:txBody>
          <a:bodyPr/>
          <a:lstStyle/>
          <a:p>
            <a:r>
              <a:rPr kumimoji="1" lang="en-US" altLang="ja-JP"/>
              <a:t>2020/07/07</a:t>
            </a:r>
            <a:endParaRPr kumimoji="1" lang="ja-JP" altLang="en-US"/>
          </a:p>
        </p:txBody>
      </p:sp>
      <p:sp>
        <p:nvSpPr>
          <p:cNvPr id="6" name="フッター プレースホルダー 5">
            <a:extLst>
              <a:ext uri="{FF2B5EF4-FFF2-40B4-BE49-F238E27FC236}">
                <a16:creationId xmlns:a16="http://schemas.microsoft.com/office/drawing/2014/main" id="{0565D8EF-380F-ED41-AADE-6B48E4FE937F}"/>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7" name="スライド番号プレースホルダー 6">
            <a:extLst>
              <a:ext uri="{FF2B5EF4-FFF2-40B4-BE49-F238E27FC236}">
                <a16:creationId xmlns:a16="http://schemas.microsoft.com/office/drawing/2014/main" id="{5643A076-4D54-5B42-9C81-2133923B7333}"/>
              </a:ext>
            </a:extLst>
          </p:cNvPr>
          <p:cNvSpPr>
            <a:spLocks noGrp="1"/>
          </p:cNvSpPr>
          <p:nvPr>
            <p:ph type="sldNum" sz="quarter" idx="12"/>
          </p:nvPr>
        </p:nvSpPr>
        <p:spPr/>
        <p:txBody>
          <a:body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3662551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05076E9-B2E4-9B40-8BF7-E6C8303F95B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982C2A9B-8CEF-CA45-8C25-AD1E124C47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D0283230-0FBB-E24D-9124-956FAB9488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51E8E55-ED9E-6C40-8E33-A22BADAB1601}"/>
              </a:ext>
            </a:extLst>
          </p:cNvPr>
          <p:cNvSpPr>
            <a:spLocks noGrp="1"/>
          </p:cNvSpPr>
          <p:nvPr>
            <p:ph type="dt" sz="half" idx="10"/>
          </p:nvPr>
        </p:nvSpPr>
        <p:spPr/>
        <p:txBody>
          <a:bodyPr/>
          <a:lstStyle/>
          <a:p>
            <a:r>
              <a:rPr kumimoji="1" lang="en-US" altLang="ja-JP"/>
              <a:t>2020/07/07</a:t>
            </a:r>
            <a:endParaRPr kumimoji="1" lang="ja-JP" altLang="en-US"/>
          </a:p>
        </p:txBody>
      </p:sp>
      <p:sp>
        <p:nvSpPr>
          <p:cNvPr id="6" name="フッター プレースホルダー 5">
            <a:extLst>
              <a:ext uri="{FF2B5EF4-FFF2-40B4-BE49-F238E27FC236}">
                <a16:creationId xmlns:a16="http://schemas.microsoft.com/office/drawing/2014/main" id="{F76F4808-C860-9140-9963-0978A21C9C0F}"/>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7" name="スライド番号プレースホルダー 6">
            <a:extLst>
              <a:ext uri="{FF2B5EF4-FFF2-40B4-BE49-F238E27FC236}">
                <a16:creationId xmlns:a16="http://schemas.microsoft.com/office/drawing/2014/main" id="{008A96CF-A716-874B-9F85-28CF57757D91}"/>
              </a:ext>
            </a:extLst>
          </p:cNvPr>
          <p:cNvSpPr>
            <a:spLocks noGrp="1"/>
          </p:cNvSpPr>
          <p:nvPr>
            <p:ph type="sldNum" sz="quarter" idx="12"/>
          </p:nvPr>
        </p:nvSpPr>
        <p:spPr/>
        <p:txBody>
          <a:body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2066192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6B734AD1-84D4-5943-BA26-BDC13BA35C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4D93E9F-7BE6-A748-A32F-5BB30F1C18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622E764-0E10-D748-A381-AB11A58656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kumimoji="1" lang="en-US" altLang="ja-JP"/>
              <a:t>2020/07/07</a:t>
            </a:r>
            <a:endParaRPr kumimoji="1" lang="ja-JP" altLang="en-US"/>
          </a:p>
        </p:txBody>
      </p:sp>
      <p:sp>
        <p:nvSpPr>
          <p:cNvPr id="5" name="フッター プレースホルダー 4">
            <a:extLst>
              <a:ext uri="{FF2B5EF4-FFF2-40B4-BE49-F238E27FC236}">
                <a16:creationId xmlns:a16="http://schemas.microsoft.com/office/drawing/2014/main" id="{2899F311-4F67-6E4A-94B4-1F9B2D3B2D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ja-JP" altLang="en-US"/>
              <a:t>最終試験 </a:t>
            </a:r>
            <a:r>
              <a:rPr kumimoji="1" lang="en-US" altLang="ja-JP"/>
              <a:t>2020/07/07 </a:t>
            </a:r>
            <a:r>
              <a:rPr kumimoji="1" lang="ja-JP" altLang="en-US"/>
              <a:t>小宮山功一朗</a:t>
            </a:r>
          </a:p>
        </p:txBody>
      </p:sp>
      <p:sp>
        <p:nvSpPr>
          <p:cNvPr id="6" name="スライド番号プレースホルダー 5">
            <a:extLst>
              <a:ext uri="{FF2B5EF4-FFF2-40B4-BE49-F238E27FC236}">
                <a16:creationId xmlns:a16="http://schemas.microsoft.com/office/drawing/2014/main" id="{0CB0D5F4-C62A-104D-B639-FD9CE5950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913070-F278-1340-809A-032486279543}" type="slidenum">
              <a:rPr kumimoji="1" lang="ja-JP" altLang="en-US" smtClean="0"/>
              <a:t>‹#›</a:t>
            </a:fld>
            <a:endParaRPr kumimoji="1" lang="ja-JP" altLang="en-US"/>
          </a:p>
        </p:txBody>
      </p:sp>
    </p:spTree>
    <p:extLst>
      <p:ext uri="{BB962C8B-B14F-4D97-AF65-F5344CB8AC3E}">
        <p14:creationId xmlns:p14="http://schemas.microsoft.com/office/powerpoint/2010/main" val="26092016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kantei.go.jp/jp/singi/anzen_bouei2/dai2/siryou3.pdf" TargetMode="External"/><Relationship Id="rId2" Type="http://schemas.openxmlformats.org/officeDocument/2006/relationships/hyperlink" Target="https://www.csis.org/analysis/state-practice-and-precedent-cybersecurity-negotiation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5928525-0410-294C-B715-FA70E7CA9037}"/>
              </a:ext>
            </a:extLst>
          </p:cNvPr>
          <p:cNvSpPr>
            <a:spLocks noGrp="1"/>
          </p:cNvSpPr>
          <p:nvPr>
            <p:ph type="ctrTitle"/>
          </p:nvPr>
        </p:nvSpPr>
        <p:spPr>
          <a:xfrm>
            <a:off x="367862" y="1122363"/>
            <a:ext cx="11519338" cy="2387600"/>
          </a:xfrm>
        </p:spPr>
        <p:txBody>
          <a:bodyPr/>
          <a:lstStyle/>
          <a:p>
            <a:r>
              <a:rPr lang="ja-JP" altLang="en-US" dirty="0"/>
              <a:t>サイバーセキュリティの</a:t>
            </a:r>
            <a:br>
              <a:rPr lang="en-US" altLang="ja-JP" dirty="0"/>
            </a:br>
            <a:r>
              <a:rPr lang="ja-JP" altLang="en-US" dirty="0"/>
              <a:t>グローバル・ガバナンス</a:t>
            </a:r>
            <a:endParaRPr kumimoji="1" lang="ja-JP" altLang="en-US" dirty="0"/>
          </a:p>
        </p:txBody>
      </p:sp>
      <p:sp>
        <p:nvSpPr>
          <p:cNvPr id="3" name="字幕 2">
            <a:extLst>
              <a:ext uri="{FF2B5EF4-FFF2-40B4-BE49-F238E27FC236}">
                <a16:creationId xmlns:a16="http://schemas.microsoft.com/office/drawing/2014/main" id="{8098653D-DC86-C74A-875E-A1D5F6F6BF85}"/>
              </a:ext>
            </a:extLst>
          </p:cNvPr>
          <p:cNvSpPr>
            <a:spLocks noGrp="1"/>
          </p:cNvSpPr>
          <p:nvPr>
            <p:ph type="subTitle" idx="1"/>
          </p:nvPr>
        </p:nvSpPr>
        <p:spPr>
          <a:xfrm>
            <a:off x="1524000" y="4079875"/>
            <a:ext cx="9144000" cy="1655762"/>
          </a:xfrm>
        </p:spPr>
        <p:txBody>
          <a:bodyPr>
            <a:normAutofit lnSpcReduction="10000"/>
          </a:bodyPr>
          <a:lstStyle/>
          <a:p>
            <a:endParaRPr lang="en-US" altLang="ja-JP" dirty="0"/>
          </a:p>
          <a:p>
            <a:r>
              <a:rPr kumimoji="1" lang="ja-JP" altLang="en-US"/>
              <a:t>慶應義塾大学</a:t>
            </a:r>
            <a:endParaRPr kumimoji="1" lang="en-US" altLang="ja-JP" dirty="0"/>
          </a:p>
          <a:p>
            <a:r>
              <a:rPr kumimoji="1" lang="ja-JP" altLang="en-US"/>
              <a:t>政策・メディア研究科 </a:t>
            </a:r>
            <a:r>
              <a:rPr lang="ja-JP" altLang="en-US"/>
              <a:t>博士候補</a:t>
            </a:r>
            <a:endParaRPr lang="en-US" altLang="ja-JP" dirty="0"/>
          </a:p>
          <a:p>
            <a:r>
              <a:rPr lang="ja-JP" altLang="en-US"/>
              <a:t>小宮山 功一朗</a:t>
            </a:r>
            <a:endParaRPr kumimoji="1" lang="ja-JP" altLang="en-US"/>
          </a:p>
        </p:txBody>
      </p:sp>
      <p:sp>
        <p:nvSpPr>
          <p:cNvPr id="5" name="フッター プレースホルダー 4">
            <a:extLst>
              <a:ext uri="{FF2B5EF4-FFF2-40B4-BE49-F238E27FC236}">
                <a16:creationId xmlns:a16="http://schemas.microsoft.com/office/drawing/2014/main" id="{7BEFC3F0-D3D5-7E46-AEC2-0BB0A57CB35C}"/>
              </a:ext>
            </a:extLst>
          </p:cNvPr>
          <p:cNvSpPr>
            <a:spLocks noGrp="1"/>
          </p:cNvSpPr>
          <p:nvPr>
            <p:ph type="ftr" sz="quarter" idx="11"/>
          </p:nvPr>
        </p:nvSpPr>
        <p:spPr/>
        <p:txBody>
          <a:bodyPr/>
          <a:lstStyle/>
          <a:p>
            <a:r>
              <a:rPr lang="ja-JP" altLang="en-US">
                <a:solidFill>
                  <a:srgbClr val="FF0000"/>
                </a:solidFill>
              </a:rPr>
              <a:t>最終試験 </a:t>
            </a:r>
            <a:r>
              <a:rPr lang="en-US" altLang="ja-JP" dirty="0">
                <a:solidFill>
                  <a:srgbClr val="FF0000"/>
                </a:solidFill>
              </a:rPr>
              <a:t>2020/07/07 </a:t>
            </a:r>
            <a:r>
              <a:rPr lang="ja-JP" altLang="en-US">
                <a:solidFill>
                  <a:srgbClr val="FF0000"/>
                </a:solidFill>
              </a:rPr>
              <a:t>小宮山功一朗</a:t>
            </a:r>
            <a:endParaRPr kumimoji="1" lang="ja-JP" altLang="en-US">
              <a:solidFill>
                <a:srgbClr val="FF0000"/>
              </a:solidFill>
            </a:endParaRPr>
          </a:p>
        </p:txBody>
      </p:sp>
      <p:sp>
        <p:nvSpPr>
          <p:cNvPr id="4" name="スライド番号プレースホルダー 3">
            <a:extLst>
              <a:ext uri="{FF2B5EF4-FFF2-40B4-BE49-F238E27FC236}">
                <a16:creationId xmlns:a16="http://schemas.microsoft.com/office/drawing/2014/main" id="{9FFD32F8-5F87-A942-9D8D-5F0038157AE3}"/>
              </a:ext>
            </a:extLst>
          </p:cNvPr>
          <p:cNvSpPr>
            <a:spLocks noGrp="1"/>
          </p:cNvSpPr>
          <p:nvPr>
            <p:ph type="sldNum" sz="quarter" idx="12"/>
          </p:nvPr>
        </p:nvSpPr>
        <p:spPr/>
        <p:txBody>
          <a:bodyPr/>
          <a:lstStyle/>
          <a:p>
            <a:fld id="{F5913070-F278-1340-809A-032486279543}" type="slidenum">
              <a:rPr kumimoji="1" lang="ja-JP" altLang="en-US" smtClean="0"/>
              <a:t>1</a:t>
            </a:fld>
            <a:endParaRPr kumimoji="1" lang="ja-JP" altLang="en-US"/>
          </a:p>
        </p:txBody>
      </p:sp>
    </p:spTree>
    <p:extLst>
      <p:ext uri="{BB962C8B-B14F-4D97-AF65-F5344CB8AC3E}">
        <p14:creationId xmlns:p14="http://schemas.microsoft.com/office/powerpoint/2010/main" val="335495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A881776-8E91-FD43-94A9-EC5A712D1E64}"/>
              </a:ext>
            </a:extLst>
          </p:cNvPr>
          <p:cNvSpPr>
            <a:spLocks noGrp="1"/>
          </p:cNvSpPr>
          <p:nvPr>
            <p:ph type="title"/>
          </p:nvPr>
        </p:nvSpPr>
        <p:spPr/>
        <p:txBody>
          <a:bodyPr>
            <a:normAutofit/>
          </a:bodyPr>
          <a:lstStyle/>
          <a:p>
            <a:r>
              <a:rPr lang="ja-JP" altLang="en-US"/>
              <a:t>第</a:t>
            </a:r>
            <a:r>
              <a:rPr lang="en-US" altLang="ja-JP" dirty="0"/>
              <a:t>2</a:t>
            </a:r>
            <a:r>
              <a:rPr lang="ja-JP" altLang="en-US"/>
              <a:t>章サイバー空間における民主主義国家の苦悩</a:t>
            </a:r>
            <a:endParaRPr kumimoji="1" lang="ja-JP" altLang="en-US"/>
          </a:p>
        </p:txBody>
      </p:sp>
      <p:sp>
        <p:nvSpPr>
          <p:cNvPr id="3" name="コンテンツ プレースホルダー 2">
            <a:extLst>
              <a:ext uri="{FF2B5EF4-FFF2-40B4-BE49-F238E27FC236}">
                <a16:creationId xmlns:a16="http://schemas.microsoft.com/office/drawing/2014/main" id="{955517B6-8C2A-6745-A000-E13B6727CCD5}"/>
              </a:ext>
            </a:extLst>
          </p:cNvPr>
          <p:cNvSpPr>
            <a:spLocks noGrp="1"/>
          </p:cNvSpPr>
          <p:nvPr>
            <p:ph idx="1"/>
          </p:nvPr>
        </p:nvSpPr>
        <p:spPr/>
        <p:txBody>
          <a:bodyPr>
            <a:normAutofit/>
          </a:bodyPr>
          <a:lstStyle/>
          <a:p>
            <a:r>
              <a:rPr lang="ja-JP" altLang="en-US"/>
              <a:t>民主主義国家は、サイバー空間を民主的に管理し、サイバー空間によって民主主義が広めようと試みてきた。</a:t>
            </a:r>
            <a:endParaRPr lang="en-US" altLang="ja-JP" dirty="0"/>
          </a:p>
          <a:p>
            <a:pPr lvl="1"/>
            <a:r>
              <a:rPr lang="ja-JP" altLang="ja-JP"/>
              <a:t>一時、インターネットと民主主義の蜜月と呼べる期間があった</a:t>
            </a:r>
            <a:r>
              <a:rPr lang="ja-JP" altLang="en-US"/>
              <a:t>。</a:t>
            </a:r>
            <a:endParaRPr lang="en-US" altLang="ja-JP" dirty="0"/>
          </a:p>
          <a:p>
            <a:pPr lvl="1"/>
            <a:r>
              <a:rPr lang="en-US" altLang="ja-JP" dirty="0"/>
              <a:t>2013</a:t>
            </a:r>
            <a:r>
              <a:rPr lang="ja-JP" altLang="en-US"/>
              <a:t>年を境に</a:t>
            </a:r>
            <a:r>
              <a:rPr lang="ja-JP" altLang="ja-JP"/>
              <a:t>国家</a:t>
            </a:r>
            <a:r>
              <a:rPr lang="ja-JP" altLang="en-US"/>
              <a:t>主権の重要性が増した。</a:t>
            </a:r>
            <a:endParaRPr lang="en-US" altLang="ja-JP" dirty="0"/>
          </a:p>
          <a:p>
            <a:r>
              <a:rPr lang="ja-JP" altLang="ja-JP"/>
              <a:t>民主主義国家はサイバー空間にグローバリゼーション、民主主義、国家主権の</a:t>
            </a:r>
            <a:br>
              <a:rPr lang="en-US" altLang="ja-JP" dirty="0"/>
            </a:br>
            <a:r>
              <a:rPr lang="en-US" altLang="ja-JP" dirty="0"/>
              <a:t>3</a:t>
            </a:r>
            <a:r>
              <a:rPr lang="ja-JP" altLang="ja-JP"/>
              <a:t>つの</a:t>
            </a:r>
            <a:r>
              <a:rPr lang="ja-JP" altLang="en-US"/>
              <a:t>価値</a:t>
            </a:r>
            <a:r>
              <a:rPr lang="ja-JP" altLang="ja-JP"/>
              <a:t>を同時に追求している</a:t>
            </a:r>
            <a:r>
              <a:rPr lang="ja-JP" altLang="en-US"/>
              <a:t>。</a:t>
            </a:r>
            <a:endParaRPr lang="en-US" altLang="ja-JP" dirty="0"/>
          </a:p>
        </p:txBody>
      </p:sp>
      <p:sp>
        <p:nvSpPr>
          <p:cNvPr id="5" name="スライド番号プレースホルダー 4">
            <a:extLst>
              <a:ext uri="{FF2B5EF4-FFF2-40B4-BE49-F238E27FC236}">
                <a16:creationId xmlns:a16="http://schemas.microsoft.com/office/drawing/2014/main" id="{FC0DD630-8499-DF4E-A8AF-94F375F75A72}"/>
              </a:ext>
            </a:extLst>
          </p:cNvPr>
          <p:cNvSpPr>
            <a:spLocks noGrp="1"/>
          </p:cNvSpPr>
          <p:nvPr>
            <p:ph type="sldNum" sz="quarter" idx="12"/>
          </p:nvPr>
        </p:nvSpPr>
        <p:spPr/>
        <p:txBody>
          <a:bodyPr/>
          <a:lstStyle/>
          <a:p>
            <a:fld id="{F5913070-F278-1340-809A-032486279543}" type="slidenum">
              <a:rPr kumimoji="1" lang="ja-JP" altLang="en-US" smtClean="0"/>
              <a:t>10</a:t>
            </a:fld>
            <a:endParaRPr kumimoji="1" lang="ja-JP" altLang="en-US"/>
          </a:p>
        </p:txBody>
      </p:sp>
      <p:grpSp>
        <p:nvGrpSpPr>
          <p:cNvPr id="6" name="グループ化 5">
            <a:extLst>
              <a:ext uri="{FF2B5EF4-FFF2-40B4-BE49-F238E27FC236}">
                <a16:creationId xmlns:a16="http://schemas.microsoft.com/office/drawing/2014/main" id="{370301A7-D066-5943-A8C0-1888F2CCD25E}"/>
              </a:ext>
            </a:extLst>
          </p:cNvPr>
          <p:cNvGrpSpPr/>
          <p:nvPr/>
        </p:nvGrpSpPr>
        <p:grpSpPr>
          <a:xfrm>
            <a:off x="6339585" y="4001294"/>
            <a:ext cx="6056810" cy="3210675"/>
            <a:chOff x="343990" y="917190"/>
            <a:chExt cx="10515600" cy="4945245"/>
          </a:xfrm>
        </p:grpSpPr>
        <p:graphicFrame>
          <p:nvGraphicFramePr>
            <p:cNvPr id="7" name="コンテンツ プレースホルダー 3">
              <a:extLst>
                <a:ext uri="{FF2B5EF4-FFF2-40B4-BE49-F238E27FC236}">
                  <a16:creationId xmlns:a16="http://schemas.microsoft.com/office/drawing/2014/main" id="{9A6529CA-B485-D143-9341-E62E8BBFE570}"/>
                </a:ext>
              </a:extLst>
            </p:cNvPr>
            <p:cNvGraphicFramePr>
              <a:graphicFrameLocks/>
            </p:cNvGraphicFramePr>
            <p:nvPr>
              <p:extLst>
                <p:ext uri="{D42A27DB-BD31-4B8C-83A1-F6EECF244321}">
                  <p14:modId xmlns:p14="http://schemas.microsoft.com/office/powerpoint/2010/main" val="1677937175"/>
                </p:ext>
              </p:extLst>
            </p:nvPr>
          </p:nvGraphicFramePr>
          <p:xfrm>
            <a:off x="343990" y="917190"/>
            <a:ext cx="10515600" cy="49452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テキスト ボックス 7">
              <a:extLst>
                <a:ext uri="{FF2B5EF4-FFF2-40B4-BE49-F238E27FC236}">
                  <a16:creationId xmlns:a16="http://schemas.microsoft.com/office/drawing/2014/main" id="{4810E800-7051-DE46-B802-CC6568F213DE}"/>
                </a:ext>
              </a:extLst>
            </p:cNvPr>
            <p:cNvSpPr txBox="1"/>
            <p:nvPr/>
          </p:nvSpPr>
          <p:spPr>
            <a:xfrm>
              <a:off x="3225438" y="2475188"/>
              <a:ext cx="888274" cy="426648"/>
            </a:xfrm>
            <a:prstGeom prst="rect">
              <a:avLst/>
            </a:prstGeom>
            <a:noFill/>
          </p:spPr>
          <p:txBody>
            <a:bodyPr wrap="square" rtlCol="0">
              <a:spAutoFit/>
            </a:bodyPr>
            <a:lstStyle/>
            <a:p>
              <a:r>
                <a:rPr kumimoji="1" lang="ja-JP" altLang="en-US" sz="1200"/>
                <a:t>協調</a:t>
              </a:r>
            </a:p>
          </p:txBody>
        </p:sp>
        <p:sp>
          <p:nvSpPr>
            <p:cNvPr id="9" name="テキスト ボックス 8">
              <a:extLst>
                <a:ext uri="{FF2B5EF4-FFF2-40B4-BE49-F238E27FC236}">
                  <a16:creationId xmlns:a16="http://schemas.microsoft.com/office/drawing/2014/main" id="{38C495B4-3D07-DB4B-B9B7-299DC17DD8CA}"/>
                </a:ext>
              </a:extLst>
            </p:cNvPr>
            <p:cNvSpPr txBox="1"/>
            <p:nvPr/>
          </p:nvSpPr>
          <p:spPr>
            <a:xfrm>
              <a:off x="5695407" y="2537917"/>
              <a:ext cx="888274" cy="426648"/>
            </a:xfrm>
            <a:prstGeom prst="rect">
              <a:avLst/>
            </a:prstGeom>
            <a:noFill/>
          </p:spPr>
          <p:txBody>
            <a:bodyPr wrap="square" rtlCol="0">
              <a:spAutoFit/>
            </a:bodyPr>
            <a:lstStyle/>
            <a:p>
              <a:r>
                <a:rPr kumimoji="1" lang="ja-JP" altLang="en-US" sz="1200"/>
                <a:t>協調</a:t>
              </a:r>
            </a:p>
          </p:txBody>
        </p:sp>
        <p:sp>
          <p:nvSpPr>
            <p:cNvPr id="10" name="テキスト ボックス 9">
              <a:extLst>
                <a:ext uri="{FF2B5EF4-FFF2-40B4-BE49-F238E27FC236}">
                  <a16:creationId xmlns:a16="http://schemas.microsoft.com/office/drawing/2014/main" id="{ED8582DA-BD80-1644-B430-EF2B4B397B14}"/>
                </a:ext>
              </a:extLst>
            </p:cNvPr>
            <p:cNvSpPr txBox="1"/>
            <p:nvPr/>
          </p:nvSpPr>
          <p:spPr>
            <a:xfrm>
              <a:off x="5150937" y="3245387"/>
              <a:ext cx="888274" cy="426648"/>
            </a:xfrm>
            <a:prstGeom prst="rect">
              <a:avLst/>
            </a:prstGeom>
            <a:noFill/>
          </p:spPr>
          <p:txBody>
            <a:bodyPr wrap="square" rtlCol="0">
              <a:spAutoFit/>
            </a:bodyPr>
            <a:lstStyle/>
            <a:p>
              <a:r>
                <a:rPr kumimoji="1" lang="ja-JP" altLang="en-US" sz="1200">
                  <a:solidFill>
                    <a:srgbClr val="FF0000"/>
                  </a:solidFill>
                </a:rPr>
                <a:t>協調</a:t>
              </a:r>
            </a:p>
          </p:txBody>
        </p:sp>
        <p:sp>
          <p:nvSpPr>
            <p:cNvPr id="11" name="テキスト ボックス 10">
              <a:extLst>
                <a:ext uri="{FF2B5EF4-FFF2-40B4-BE49-F238E27FC236}">
                  <a16:creationId xmlns:a16="http://schemas.microsoft.com/office/drawing/2014/main" id="{00E02E4E-800C-2E42-A936-F0A5F098383E}"/>
                </a:ext>
              </a:extLst>
            </p:cNvPr>
            <p:cNvSpPr txBox="1"/>
            <p:nvPr/>
          </p:nvSpPr>
          <p:spPr>
            <a:xfrm>
              <a:off x="5183231" y="4070530"/>
              <a:ext cx="888274" cy="426648"/>
            </a:xfrm>
            <a:prstGeom prst="rect">
              <a:avLst/>
            </a:prstGeom>
            <a:noFill/>
          </p:spPr>
          <p:txBody>
            <a:bodyPr wrap="square" rtlCol="0">
              <a:spAutoFit/>
            </a:bodyPr>
            <a:lstStyle/>
            <a:p>
              <a:r>
                <a:rPr kumimoji="1" lang="ja-JP" altLang="en-US" sz="1200"/>
                <a:t>対立</a:t>
              </a:r>
            </a:p>
          </p:txBody>
        </p:sp>
        <p:sp>
          <p:nvSpPr>
            <p:cNvPr id="12" name="テキスト ボックス 11">
              <a:extLst>
                <a:ext uri="{FF2B5EF4-FFF2-40B4-BE49-F238E27FC236}">
                  <a16:creationId xmlns:a16="http://schemas.microsoft.com/office/drawing/2014/main" id="{21D5FE5D-7891-044C-B982-92765E3D4DA8}"/>
                </a:ext>
              </a:extLst>
            </p:cNvPr>
            <p:cNvSpPr txBox="1"/>
            <p:nvPr/>
          </p:nvSpPr>
          <p:spPr>
            <a:xfrm>
              <a:off x="7096399" y="2483939"/>
              <a:ext cx="888274" cy="426648"/>
            </a:xfrm>
            <a:prstGeom prst="rect">
              <a:avLst/>
            </a:prstGeom>
            <a:noFill/>
          </p:spPr>
          <p:txBody>
            <a:bodyPr wrap="square" rtlCol="0">
              <a:spAutoFit/>
            </a:bodyPr>
            <a:lstStyle/>
            <a:p>
              <a:r>
                <a:rPr kumimoji="1" lang="ja-JP" altLang="en-US" sz="1200"/>
                <a:t>対立</a:t>
              </a:r>
            </a:p>
          </p:txBody>
        </p:sp>
        <p:sp>
          <p:nvSpPr>
            <p:cNvPr id="13" name="テキスト ボックス 12">
              <a:extLst>
                <a:ext uri="{FF2B5EF4-FFF2-40B4-BE49-F238E27FC236}">
                  <a16:creationId xmlns:a16="http://schemas.microsoft.com/office/drawing/2014/main" id="{4A805BC0-3341-E64A-836A-C3B3367A8533}"/>
                </a:ext>
              </a:extLst>
            </p:cNvPr>
            <p:cNvSpPr txBox="1"/>
            <p:nvPr/>
          </p:nvSpPr>
          <p:spPr>
            <a:xfrm>
              <a:off x="4626430" y="2546669"/>
              <a:ext cx="888274" cy="426648"/>
            </a:xfrm>
            <a:prstGeom prst="rect">
              <a:avLst/>
            </a:prstGeom>
            <a:noFill/>
          </p:spPr>
          <p:txBody>
            <a:bodyPr wrap="square" rtlCol="0">
              <a:spAutoFit/>
            </a:bodyPr>
            <a:lstStyle/>
            <a:p>
              <a:r>
                <a:rPr kumimoji="1" lang="ja-JP" altLang="en-US" sz="1200">
                  <a:solidFill>
                    <a:srgbClr val="FF0000"/>
                  </a:solidFill>
                </a:rPr>
                <a:t>対立</a:t>
              </a:r>
            </a:p>
          </p:txBody>
        </p:sp>
      </p:grpSp>
      <p:sp>
        <p:nvSpPr>
          <p:cNvPr id="4" name="フッター プレースホルダー 3">
            <a:extLst>
              <a:ext uri="{FF2B5EF4-FFF2-40B4-BE49-F238E27FC236}">
                <a16:creationId xmlns:a16="http://schemas.microsoft.com/office/drawing/2014/main" id="{A451E98C-E891-3044-A17F-734198791D3B}"/>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3124490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D8F9A14-89C5-4B40-9E27-84C3AA46D57B}"/>
              </a:ext>
            </a:extLst>
          </p:cNvPr>
          <p:cNvSpPr>
            <a:spLocks noGrp="1"/>
          </p:cNvSpPr>
          <p:nvPr>
            <p:ph type="title"/>
          </p:nvPr>
        </p:nvSpPr>
        <p:spPr>
          <a:xfrm>
            <a:off x="502818" y="180031"/>
            <a:ext cx="10515600" cy="732155"/>
          </a:xfrm>
        </p:spPr>
        <p:txBody>
          <a:bodyPr>
            <a:normAutofit/>
          </a:bodyPr>
          <a:lstStyle/>
          <a:p>
            <a:r>
              <a:rPr lang="ja-JP" altLang="en-US"/>
              <a:t>第</a:t>
            </a:r>
            <a:r>
              <a:rPr lang="en-US" altLang="ja-JP" dirty="0"/>
              <a:t>3</a:t>
            </a:r>
            <a:r>
              <a:rPr lang="ja-JP" altLang="en-US"/>
              <a:t>章 情報支配国家</a:t>
            </a:r>
            <a:endParaRPr kumimoji="1" lang="ja-JP" altLang="en-US" b="1" dirty="0"/>
          </a:p>
        </p:txBody>
      </p:sp>
      <p:sp>
        <p:nvSpPr>
          <p:cNvPr id="3" name="コンテンツ プレースホルダー 2">
            <a:extLst>
              <a:ext uri="{FF2B5EF4-FFF2-40B4-BE49-F238E27FC236}">
                <a16:creationId xmlns:a16="http://schemas.microsoft.com/office/drawing/2014/main" id="{4EF54620-183A-BE45-BF9B-DE852A540A6A}"/>
              </a:ext>
            </a:extLst>
          </p:cNvPr>
          <p:cNvSpPr>
            <a:spLocks noGrp="1"/>
          </p:cNvSpPr>
          <p:nvPr>
            <p:ph idx="1"/>
          </p:nvPr>
        </p:nvSpPr>
        <p:spPr>
          <a:xfrm>
            <a:off x="502818" y="1119913"/>
            <a:ext cx="11204500" cy="5249500"/>
          </a:xfrm>
        </p:spPr>
        <p:txBody>
          <a:bodyPr>
            <a:normAutofit/>
          </a:bodyPr>
          <a:lstStyle/>
          <a:p>
            <a:r>
              <a:rPr lang="ja-JP" altLang="ja-JP">
                <a:solidFill>
                  <a:srgbClr val="FF0000"/>
                </a:solidFill>
              </a:rPr>
              <a:t>情報支配国家とは中国、ロシアや中東諸国に代表される、国家による情報支配の重要性が高い国家群を指す</a:t>
            </a:r>
            <a:endParaRPr lang="en-US" altLang="ja-JP" dirty="0">
              <a:solidFill>
                <a:srgbClr val="FF0000"/>
              </a:solidFill>
            </a:endParaRPr>
          </a:p>
          <a:p>
            <a:pPr lvl="1"/>
            <a:r>
              <a:rPr kumimoji="1" lang="ja-JP" altLang="en-US"/>
              <a:t>特に中国・ロシア・北朝鮮のサイバー空間に関する戦略を分析した</a:t>
            </a:r>
            <a:endParaRPr kumimoji="1" lang="en-US" altLang="ja-JP" dirty="0"/>
          </a:p>
          <a:p>
            <a:r>
              <a:rPr lang="ja-JP" altLang="ja-JP"/>
              <a:t>情報支配国家</a:t>
            </a:r>
            <a:r>
              <a:rPr lang="ja-JP" altLang="en-US"/>
              <a:t>は</a:t>
            </a:r>
            <a:r>
              <a:rPr lang="ja-JP" altLang="ja-JP"/>
              <a:t>サイバー空間</a:t>
            </a:r>
            <a:r>
              <a:rPr lang="ja-JP" altLang="en-US"/>
              <a:t>において不利な立場にある。例</a:t>
            </a:r>
            <a:r>
              <a:rPr lang="en-US" altLang="ja-JP" dirty="0"/>
              <a:t>:</a:t>
            </a:r>
            <a:r>
              <a:rPr lang="ja-JP" altLang="en-US"/>
              <a:t>ロシアのサイバーパワー</a:t>
            </a:r>
            <a:endParaRPr lang="en-US" altLang="ja-JP" dirty="0"/>
          </a:p>
          <a:p>
            <a:r>
              <a:rPr lang="ja-JP" altLang="en-US">
                <a:solidFill>
                  <a:srgbClr val="FF0000"/>
                </a:solidFill>
              </a:rPr>
              <a:t>中国は民主主義を、ロシアはグローバリゼーションを</a:t>
            </a:r>
            <a:endParaRPr lang="en-US" altLang="ja-JP" dirty="0">
              <a:solidFill>
                <a:srgbClr val="FF0000"/>
              </a:solidFill>
            </a:endParaRPr>
          </a:p>
          <a:p>
            <a:pPr marL="0" indent="0">
              <a:buNone/>
            </a:pPr>
            <a:r>
              <a:rPr lang="ja-JP" altLang="en-US">
                <a:solidFill>
                  <a:srgbClr val="FF0000"/>
                </a:solidFill>
              </a:rPr>
              <a:t>  北朝鮮はその両方を必要としていない</a:t>
            </a:r>
            <a:endParaRPr lang="en-US" altLang="ja-JP" dirty="0">
              <a:solidFill>
                <a:srgbClr val="FF0000"/>
              </a:solidFill>
            </a:endParaRPr>
          </a:p>
          <a:p>
            <a:pPr marL="0" indent="0">
              <a:buNone/>
            </a:pPr>
            <a:r>
              <a:rPr lang="ja-JP" altLang="en-US"/>
              <a:t>  </a:t>
            </a:r>
            <a:r>
              <a:rPr lang="ja-JP" altLang="en-US">
                <a:solidFill>
                  <a:srgbClr val="FF0000"/>
                </a:solidFill>
              </a:rPr>
              <a:t>産業構造が追求する価値を決める</a:t>
            </a:r>
            <a:endParaRPr lang="en-US" altLang="ja-JP" dirty="0">
              <a:solidFill>
                <a:srgbClr val="FF0000"/>
              </a:solidFill>
            </a:endParaRPr>
          </a:p>
          <a:p>
            <a:r>
              <a:rPr lang="ja-JP" altLang="en-US"/>
              <a:t>しかし国家主権の確保は共通の命題</a:t>
            </a:r>
            <a:br>
              <a:rPr lang="en-US" altLang="ja-JP" dirty="0"/>
            </a:br>
            <a:endParaRPr lang="en-US" altLang="ja-JP" dirty="0"/>
          </a:p>
        </p:txBody>
      </p:sp>
      <p:sp>
        <p:nvSpPr>
          <p:cNvPr id="12" name="スライド番号プレースホルダー 11">
            <a:extLst>
              <a:ext uri="{FF2B5EF4-FFF2-40B4-BE49-F238E27FC236}">
                <a16:creationId xmlns:a16="http://schemas.microsoft.com/office/drawing/2014/main" id="{CFA8E55D-A9AB-B24E-BC75-5F172BB702C9}"/>
              </a:ext>
            </a:extLst>
          </p:cNvPr>
          <p:cNvSpPr>
            <a:spLocks noGrp="1"/>
          </p:cNvSpPr>
          <p:nvPr>
            <p:ph type="sldNum" sz="quarter" idx="12"/>
          </p:nvPr>
        </p:nvSpPr>
        <p:spPr/>
        <p:txBody>
          <a:bodyPr/>
          <a:lstStyle/>
          <a:p>
            <a:fld id="{F5913070-F278-1340-809A-032486279543}" type="slidenum">
              <a:rPr kumimoji="1" lang="ja-JP" altLang="en-US" smtClean="0"/>
              <a:t>11</a:t>
            </a:fld>
            <a:endParaRPr kumimoji="1" lang="ja-JP" altLang="en-US"/>
          </a:p>
        </p:txBody>
      </p:sp>
      <p:grpSp>
        <p:nvGrpSpPr>
          <p:cNvPr id="21" name="グループ化 20">
            <a:extLst>
              <a:ext uri="{FF2B5EF4-FFF2-40B4-BE49-F238E27FC236}">
                <a16:creationId xmlns:a16="http://schemas.microsoft.com/office/drawing/2014/main" id="{9A2FC162-1620-4CB0-BC42-4DCF6F16C7F8}"/>
              </a:ext>
            </a:extLst>
          </p:cNvPr>
          <p:cNvGrpSpPr/>
          <p:nvPr/>
        </p:nvGrpSpPr>
        <p:grpSpPr>
          <a:xfrm>
            <a:off x="6725822" y="4005019"/>
            <a:ext cx="5902147" cy="3078211"/>
            <a:chOff x="175888" y="2209614"/>
            <a:chExt cx="10515600" cy="4945245"/>
          </a:xfrm>
        </p:grpSpPr>
        <p:graphicFrame>
          <p:nvGraphicFramePr>
            <p:cNvPr id="22" name="コンテンツ プレースホルダー 3">
              <a:extLst>
                <a:ext uri="{FF2B5EF4-FFF2-40B4-BE49-F238E27FC236}">
                  <a16:creationId xmlns:a16="http://schemas.microsoft.com/office/drawing/2014/main" id="{A0190EFB-4DA0-4F4D-9E15-54A24B24DF28}"/>
                </a:ext>
              </a:extLst>
            </p:cNvPr>
            <p:cNvGraphicFramePr>
              <a:graphicFrameLocks/>
            </p:cNvGraphicFramePr>
            <p:nvPr>
              <p:extLst>
                <p:ext uri="{D42A27DB-BD31-4B8C-83A1-F6EECF244321}">
                  <p14:modId xmlns:p14="http://schemas.microsoft.com/office/powerpoint/2010/main" val="3523942185"/>
                </p:ext>
              </p:extLst>
            </p:nvPr>
          </p:nvGraphicFramePr>
          <p:xfrm>
            <a:off x="175888" y="2209614"/>
            <a:ext cx="10515600" cy="49452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3" name="テキスト ボックス 22">
              <a:extLst>
                <a:ext uri="{FF2B5EF4-FFF2-40B4-BE49-F238E27FC236}">
                  <a16:creationId xmlns:a16="http://schemas.microsoft.com/office/drawing/2014/main" id="{C7EA6FFE-908D-4060-8659-B10F17D536AD}"/>
                </a:ext>
              </a:extLst>
            </p:cNvPr>
            <p:cNvSpPr txBox="1"/>
            <p:nvPr/>
          </p:nvSpPr>
          <p:spPr>
            <a:xfrm>
              <a:off x="3057336" y="3767613"/>
              <a:ext cx="888274" cy="426648"/>
            </a:xfrm>
            <a:prstGeom prst="rect">
              <a:avLst/>
            </a:prstGeom>
            <a:noFill/>
          </p:spPr>
          <p:txBody>
            <a:bodyPr wrap="square" rtlCol="0">
              <a:spAutoFit/>
            </a:bodyPr>
            <a:lstStyle/>
            <a:p>
              <a:r>
                <a:rPr kumimoji="1" lang="ja-JP" altLang="en-US" sz="1200"/>
                <a:t>協調</a:t>
              </a:r>
            </a:p>
          </p:txBody>
        </p:sp>
        <p:sp>
          <p:nvSpPr>
            <p:cNvPr id="24" name="テキスト ボックス 23">
              <a:extLst>
                <a:ext uri="{FF2B5EF4-FFF2-40B4-BE49-F238E27FC236}">
                  <a16:creationId xmlns:a16="http://schemas.microsoft.com/office/drawing/2014/main" id="{CB32C618-AC97-463F-8D9E-FDEBA1C72751}"/>
                </a:ext>
              </a:extLst>
            </p:cNvPr>
            <p:cNvSpPr txBox="1"/>
            <p:nvPr/>
          </p:nvSpPr>
          <p:spPr>
            <a:xfrm>
              <a:off x="5527305" y="3830340"/>
              <a:ext cx="888274" cy="426648"/>
            </a:xfrm>
            <a:prstGeom prst="rect">
              <a:avLst/>
            </a:prstGeom>
            <a:noFill/>
          </p:spPr>
          <p:txBody>
            <a:bodyPr wrap="square" rtlCol="0">
              <a:spAutoFit/>
            </a:bodyPr>
            <a:lstStyle/>
            <a:p>
              <a:r>
                <a:rPr kumimoji="1" lang="ja-JP" altLang="en-US" sz="1200" dirty="0">
                  <a:solidFill>
                    <a:srgbClr val="FF0000"/>
                  </a:solidFill>
                </a:rPr>
                <a:t>協調</a:t>
              </a:r>
            </a:p>
          </p:txBody>
        </p:sp>
        <p:sp>
          <p:nvSpPr>
            <p:cNvPr id="25" name="テキスト ボックス 24">
              <a:extLst>
                <a:ext uri="{FF2B5EF4-FFF2-40B4-BE49-F238E27FC236}">
                  <a16:creationId xmlns:a16="http://schemas.microsoft.com/office/drawing/2014/main" id="{3E1C5F6F-89B7-4EAC-BA63-7A1C614B5C3C}"/>
                </a:ext>
              </a:extLst>
            </p:cNvPr>
            <p:cNvSpPr txBox="1"/>
            <p:nvPr/>
          </p:nvSpPr>
          <p:spPr>
            <a:xfrm>
              <a:off x="4982835" y="4537811"/>
              <a:ext cx="888274" cy="426648"/>
            </a:xfrm>
            <a:prstGeom prst="rect">
              <a:avLst/>
            </a:prstGeom>
            <a:noFill/>
          </p:spPr>
          <p:txBody>
            <a:bodyPr wrap="square" rtlCol="0">
              <a:spAutoFit/>
            </a:bodyPr>
            <a:lstStyle/>
            <a:p>
              <a:r>
                <a:rPr kumimoji="1" lang="ja-JP" altLang="en-US" sz="1200">
                  <a:solidFill>
                    <a:srgbClr val="FF0000"/>
                  </a:solidFill>
                </a:rPr>
                <a:t>協調</a:t>
              </a:r>
            </a:p>
          </p:txBody>
        </p:sp>
        <p:sp>
          <p:nvSpPr>
            <p:cNvPr id="26" name="テキスト ボックス 25">
              <a:extLst>
                <a:ext uri="{FF2B5EF4-FFF2-40B4-BE49-F238E27FC236}">
                  <a16:creationId xmlns:a16="http://schemas.microsoft.com/office/drawing/2014/main" id="{168FFCFE-AD25-4859-93F3-054AF048D115}"/>
                </a:ext>
              </a:extLst>
            </p:cNvPr>
            <p:cNvSpPr txBox="1"/>
            <p:nvPr/>
          </p:nvSpPr>
          <p:spPr>
            <a:xfrm>
              <a:off x="5015129" y="5362954"/>
              <a:ext cx="888274" cy="426648"/>
            </a:xfrm>
            <a:prstGeom prst="rect">
              <a:avLst/>
            </a:prstGeom>
            <a:noFill/>
          </p:spPr>
          <p:txBody>
            <a:bodyPr wrap="square" rtlCol="0">
              <a:spAutoFit/>
            </a:bodyPr>
            <a:lstStyle/>
            <a:p>
              <a:r>
                <a:rPr kumimoji="1" lang="ja-JP" altLang="en-US" sz="1200"/>
                <a:t>対立</a:t>
              </a:r>
            </a:p>
          </p:txBody>
        </p:sp>
        <p:sp>
          <p:nvSpPr>
            <p:cNvPr id="27" name="テキスト ボックス 26">
              <a:extLst>
                <a:ext uri="{FF2B5EF4-FFF2-40B4-BE49-F238E27FC236}">
                  <a16:creationId xmlns:a16="http://schemas.microsoft.com/office/drawing/2014/main" id="{2E6255AB-A672-464B-AC4A-5E8012E00659}"/>
                </a:ext>
              </a:extLst>
            </p:cNvPr>
            <p:cNvSpPr txBox="1"/>
            <p:nvPr/>
          </p:nvSpPr>
          <p:spPr>
            <a:xfrm>
              <a:off x="6928297" y="3776362"/>
              <a:ext cx="888274" cy="426648"/>
            </a:xfrm>
            <a:prstGeom prst="rect">
              <a:avLst/>
            </a:prstGeom>
            <a:noFill/>
          </p:spPr>
          <p:txBody>
            <a:bodyPr wrap="square" rtlCol="0">
              <a:spAutoFit/>
            </a:bodyPr>
            <a:lstStyle/>
            <a:p>
              <a:r>
                <a:rPr kumimoji="1" lang="ja-JP" altLang="en-US" sz="1200" dirty="0">
                  <a:solidFill>
                    <a:srgbClr val="FF0000"/>
                  </a:solidFill>
                </a:rPr>
                <a:t>対立</a:t>
              </a:r>
            </a:p>
          </p:txBody>
        </p:sp>
        <p:sp>
          <p:nvSpPr>
            <p:cNvPr id="28" name="テキスト ボックス 27">
              <a:extLst>
                <a:ext uri="{FF2B5EF4-FFF2-40B4-BE49-F238E27FC236}">
                  <a16:creationId xmlns:a16="http://schemas.microsoft.com/office/drawing/2014/main" id="{3518BE3D-90D9-4D46-A820-FBF967433C54}"/>
                </a:ext>
              </a:extLst>
            </p:cNvPr>
            <p:cNvSpPr txBox="1"/>
            <p:nvPr/>
          </p:nvSpPr>
          <p:spPr>
            <a:xfrm>
              <a:off x="4458330" y="3839095"/>
              <a:ext cx="888274" cy="426648"/>
            </a:xfrm>
            <a:prstGeom prst="rect">
              <a:avLst/>
            </a:prstGeom>
            <a:noFill/>
          </p:spPr>
          <p:txBody>
            <a:bodyPr wrap="square" rtlCol="0">
              <a:spAutoFit/>
            </a:bodyPr>
            <a:lstStyle/>
            <a:p>
              <a:r>
                <a:rPr kumimoji="1" lang="ja-JP" altLang="en-US" sz="1200" dirty="0"/>
                <a:t>対立</a:t>
              </a:r>
            </a:p>
          </p:txBody>
        </p:sp>
      </p:grpSp>
      <p:sp>
        <p:nvSpPr>
          <p:cNvPr id="4" name="フッター プレースホルダー 3">
            <a:extLst>
              <a:ext uri="{FF2B5EF4-FFF2-40B4-BE49-F238E27FC236}">
                <a16:creationId xmlns:a16="http://schemas.microsoft.com/office/drawing/2014/main" id="{2F5CB8CF-4014-A542-A8C6-C32F4009B2B1}"/>
              </a:ext>
            </a:extLst>
          </p:cNvPr>
          <p:cNvSpPr>
            <a:spLocks noGrp="1"/>
          </p:cNvSpPr>
          <p:nvPr>
            <p:ph type="ftr" sz="quarter" idx="11"/>
          </p:nvPr>
        </p:nvSpPr>
        <p:spPr/>
        <p:txBody>
          <a:bodyPr/>
          <a:lstStyle/>
          <a:p>
            <a:r>
              <a:rPr kumimoji="1" lang="ja-JP" altLang="en-US"/>
              <a:t>最終試験 </a:t>
            </a:r>
            <a:r>
              <a:rPr kumimoji="1" lang="en-US" altLang="ja-JP" dirty="0"/>
              <a:t>2020/07/07 </a:t>
            </a:r>
            <a:r>
              <a:rPr kumimoji="1" lang="ja-JP" altLang="en-US"/>
              <a:t>小宮山功一朗</a:t>
            </a:r>
          </a:p>
        </p:txBody>
      </p:sp>
    </p:spTree>
    <p:extLst>
      <p:ext uri="{BB962C8B-B14F-4D97-AF65-F5344CB8AC3E}">
        <p14:creationId xmlns:p14="http://schemas.microsoft.com/office/powerpoint/2010/main" val="2091343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55B6A3-0F86-BF49-BD42-5C5D2C4DE283}"/>
              </a:ext>
            </a:extLst>
          </p:cNvPr>
          <p:cNvSpPr>
            <a:spLocks noGrp="1"/>
          </p:cNvSpPr>
          <p:nvPr>
            <p:ph type="title"/>
          </p:nvPr>
        </p:nvSpPr>
        <p:spPr>
          <a:xfrm>
            <a:off x="838200" y="-22501"/>
            <a:ext cx="10515600" cy="1131522"/>
          </a:xfrm>
        </p:spPr>
        <p:txBody>
          <a:bodyPr/>
          <a:lstStyle/>
          <a:p>
            <a:r>
              <a:rPr lang="ja-JP" altLang="en-US"/>
              <a:t>第</a:t>
            </a:r>
            <a:r>
              <a:rPr lang="en-US" altLang="ja-JP" dirty="0"/>
              <a:t>4</a:t>
            </a:r>
            <a:r>
              <a:rPr lang="ja-JP" altLang="en-US"/>
              <a:t>章 グローバルテックカンパニー</a:t>
            </a:r>
            <a:endParaRPr kumimoji="1" lang="ja-JP" altLang="en-US" b="1" dirty="0"/>
          </a:p>
        </p:txBody>
      </p:sp>
      <p:sp>
        <p:nvSpPr>
          <p:cNvPr id="3" name="コンテンツ プレースホルダー 2">
            <a:extLst>
              <a:ext uri="{FF2B5EF4-FFF2-40B4-BE49-F238E27FC236}">
                <a16:creationId xmlns:a16="http://schemas.microsoft.com/office/drawing/2014/main" id="{8B050DEC-5A21-C54B-9605-3A2250319A78}"/>
              </a:ext>
            </a:extLst>
          </p:cNvPr>
          <p:cNvSpPr>
            <a:spLocks noGrp="1"/>
          </p:cNvSpPr>
          <p:nvPr>
            <p:ph idx="1"/>
          </p:nvPr>
        </p:nvSpPr>
        <p:spPr>
          <a:xfrm>
            <a:off x="838200" y="1105163"/>
            <a:ext cx="10850217" cy="5439328"/>
          </a:xfrm>
        </p:spPr>
        <p:txBody>
          <a:bodyPr>
            <a:normAutofit/>
          </a:bodyPr>
          <a:lstStyle/>
          <a:p>
            <a:r>
              <a:rPr lang="ja-JP" altLang="en-US"/>
              <a:t>雇用</a:t>
            </a:r>
            <a:r>
              <a:rPr lang="ja-JP" altLang="en-US" dirty="0"/>
              <a:t>を生まないが、生活に欠かせない</a:t>
            </a:r>
            <a:endParaRPr lang="en-US" altLang="ja-JP" dirty="0"/>
          </a:p>
          <a:p>
            <a:r>
              <a:rPr lang="ja-JP" altLang="ja-JP" u="sng"/>
              <a:t>法、規範、市場、アーキテクチャのすべてにおいて、国家を凌ぐ強い影響力を持つ</a:t>
            </a:r>
            <a:endParaRPr lang="en-US" altLang="ja-JP" u="sng" dirty="0"/>
          </a:p>
          <a:p>
            <a:r>
              <a:rPr lang="ja-JP" altLang="en-US"/>
              <a:t>情報支配国家</a:t>
            </a:r>
            <a:r>
              <a:rPr lang="ja-JP" altLang="en-US" dirty="0"/>
              <a:t>との間の協調</a:t>
            </a:r>
            <a:endParaRPr lang="en-US" altLang="ja-JP" dirty="0"/>
          </a:p>
          <a:p>
            <a:pPr lvl="1"/>
            <a:r>
              <a:rPr lang="ja-JP" altLang="en-US" dirty="0"/>
              <a:t>構造の類似性</a:t>
            </a:r>
            <a:r>
              <a:rPr lang="en-US" altLang="ja-JP" dirty="0"/>
              <a:t>:</a:t>
            </a:r>
            <a:r>
              <a:rPr lang="ja-JP" altLang="en-US" dirty="0"/>
              <a:t> テックカンパニーと利用者の関係は封建制</a:t>
            </a:r>
            <a:endParaRPr lang="en-US" altLang="ja-JP" dirty="0"/>
          </a:p>
          <a:p>
            <a:pPr lvl="0"/>
            <a:r>
              <a:rPr lang="ja-JP" altLang="en-US"/>
              <a:t>シリコンバレーのグローバルテックカンパニーと米国政府との対立。</a:t>
            </a:r>
            <a:endParaRPr lang="en-US" altLang="ja-JP" dirty="0"/>
          </a:p>
          <a:p>
            <a:pPr lvl="1"/>
            <a:r>
              <a:rPr lang="ja-JP" altLang="en-US" dirty="0"/>
              <a:t>技術へ</a:t>
            </a:r>
            <a:r>
              <a:rPr lang="ja-JP" altLang="en-US"/>
              <a:t>の規制</a:t>
            </a:r>
            <a:endParaRPr lang="en-US" altLang="ja-JP" dirty="0"/>
          </a:p>
          <a:p>
            <a:pPr lvl="1"/>
            <a:r>
              <a:rPr lang="ja-JP" altLang="en-US" dirty="0"/>
              <a:t>税制</a:t>
            </a:r>
            <a:r>
              <a:rPr lang="ja-JP" altLang="en-US"/>
              <a:t>の不均衡</a:t>
            </a:r>
            <a:endParaRPr lang="en-US" altLang="ja-JP" dirty="0"/>
          </a:p>
          <a:p>
            <a:r>
              <a:rPr kumimoji="1" lang="ja-JP" altLang="en-US"/>
              <a:t>グローバリゼーションの受益者</a:t>
            </a:r>
            <a:endParaRPr kumimoji="1" lang="ja-JP" altLang="en-US" dirty="0"/>
          </a:p>
        </p:txBody>
      </p:sp>
      <p:sp>
        <p:nvSpPr>
          <p:cNvPr id="12" name="スライド番号プレースホルダー 11">
            <a:extLst>
              <a:ext uri="{FF2B5EF4-FFF2-40B4-BE49-F238E27FC236}">
                <a16:creationId xmlns:a16="http://schemas.microsoft.com/office/drawing/2014/main" id="{6EE2B63E-67C8-1740-8403-B3F711655B3E}"/>
              </a:ext>
            </a:extLst>
          </p:cNvPr>
          <p:cNvSpPr>
            <a:spLocks noGrp="1"/>
          </p:cNvSpPr>
          <p:nvPr>
            <p:ph type="sldNum" sz="quarter" idx="12"/>
          </p:nvPr>
        </p:nvSpPr>
        <p:spPr/>
        <p:txBody>
          <a:bodyPr/>
          <a:lstStyle/>
          <a:p>
            <a:fld id="{F5913070-F278-1340-809A-032486279543}" type="slidenum">
              <a:rPr kumimoji="1" lang="ja-JP" altLang="en-US" smtClean="0"/>
              <a:t>12</a:t>
            </a:fld>
            <a:endParaRPr kumimoji="1" lang="ja-JP" altLang="en-US"/>
          </a:p>
        </p:txBody>
      </p:sp>
      <p:grpSp>
        <p:nvGrpSpPr>
          <p:cNvPr id="13" name="グループ化 12">
            <a:extLst>
              <a:ext uri="{FF2B5EF4-FFF2-40B4-BE49-F238E27FC236}">
                <a16:creationId xmlns:a16="http://schemas.microsoft.com/office/drawing/2014/main" id="{255948E0-CAA1-DB40-93F5-9AB8E566D2EE}"/>
              </a:ext>
            </a:extLst>
          </p:cNvPr>
          <p:cNvGrpSpPr/>
          <p:nvPr/>
        </p:nvGrpSpPr>
        <p:grpSpPr>
          <a:xfrm>
            <a:off x="6927177" y="4340692"/>
            <a:ext cx="4989840" cy="2517308"/>
            <a:chOff x="343990" y="917190"/>
            <a:chExt cx="10515600" cy="4945245"/>
          </a:xfrm>
        </p:grpSpPr>
        <p:graphicFrame>
          <p:nvGraphicFramePr>
            <p:cNvPr id="14" name="コンテンツ プレースホルダー 3">
              <a:extLst>
                <a:ext uri="{FF2B5EF4-FFF2-40B4-BE49-F238E27FC236}">
                  <a16:creationId xmlns:a16="http://schemas.microsoft.com/office/drawing/2014/main" id="{7E856CE8-1382-3247-9444-718B3D091DAB}"/>
                </a:ext>
              </a:extLst>
            </p:cNvPr>
            <p:cNvGraphicFramePr>
              <a:graphicFrameLocks/>
            </p:cNvGraphicFramePr>
            <p:nvPr>
              <p:extLst>
                <p:ext uri="{D42A27DB-BD31-4B8C-83A1-F6EECF244321}">
                  <p14:modId xmlns:p14="http://schemas.microsoft.com/office/powerpoint/2010/main" val="3369199585"/>
                </p:ext>
              </p:extLst>
            </p:nvPr>
          </p:nvGraphicFramePr>
          <p:xfrm>
            <a:off x="343990" y="917190"/>
            <a:ext cx="10515600" cy="49452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テキスト ボックス 14">
              <a:extLst>
                <a:ext uri="{FF2B5EF4-FFF2-40B4-BE49-F238E27FC236}">
                  <a16:creationId xmlns:a16="http://schemas.microsoft.com/office/drawing/2014/main" id="{44CE93EB-F531-CD4D-9261-F5A9C95F7F94}"/>
                </a:ext>
              </a:extLst>
            </p:cNvPr>
            <p:cNvSpPr txBox="1"/>
            <p:nvPr/>
          </p:nvSpPr>
          <p:spPr>
            <a:xfrm>
              <a:off x="3225439" y="2475188"/>
              <a:ext cx="888274" cy="453469"/>
            </a:xfrm>
            <a:prstGeom prst="rect">
              <a:avLst/>
            </a:prstGeom>
            <a:noFill/>
          </p:spPr>
          <p:txBody>
            <a:bodyPr wrap="square" rtlCol="0">
              <a:spAutoFit/>
            </a:bodyPr>
            <a:lstStyle/>
            <a:p>
              <a:r>
                <a:rPr kumimoji="1" lang="ja-JP" altLang="en-US" sz="900"/>
                <a:t>協調</a:t>
              </a:r>
            </a:p>
          </p:txBody>
        </p:sp>
        <p:sp>
          <p:nvSpPr>
            <p:cNvPr id="16" name="テキスト ボックス 15">
              <a:extLst>
                <a:ext uri="{FF2B5EF4-FFF2-40B4-BE49-F238E27FC236}">
                  <a16:creationId xmlns:a16="http://schemas.microsoft.com/office/drawing/2014/main" id="{C01A236A-4A55-8F46-888C-2A0D486D9009}"/>
                </a:ext>
              </a:extLst>
            </p:cNvPr>
            <p:cNvSpPr txBox="1"/>
            <p:nvPr/>
          </p:nvSpPr>
          <p:spPr>
            <a:xfrm>
              <a:off x="5695407" y="2537916"/>
              <a:ext cx="888274" cy="453469"/>
            </a:xfrm>
            <a:prstGeom prst="rect">
              <a:avLst/>
            </a:prstGeom>
            <a:noFill/>
          </p:spPr>
          <p:txBody>
            <a:bodyPr wrap="square" rtlCol="0">
              <a:spAutoFit/>
            </a:bodyPr>
            <a:lstStyle/>
            <a:p>
              <a:r>
                <a:rPr kumimoji="1" lang="ja-JP" altLang="en-US" sz="900">
                  <a:solidFill>
                    <a:srgbClr val="FF0000"/>
                  </a:solidFill>
                </a:rPr>
                <a:t>協調</a:t>
              </a:r>
            </a:p>
          </p:txBody>
        </p:sp>
        <p:sp>
          <p:nvSpPr>
            <p:cNvPr id="17" name="テキスト ボックス 16">
              <a:extLst>
                <a:ext uri="{FF2B5EF4-FFF2-40B4-BE49-F238E27FC236}">
                  <a16:creationId xmlns:a16="http://schemas.microsoft.com/office/drawing/2014/main" id="{BD40447E-1400-E746-BD9D-18E80E0D4964}"/>
                </a:ext>
              </a:extLst>
            </p:cNvPr>
            <p:cNvSpPr txBox="1"/>
            <p:nvPr/>
          </p:nvSpPr>
          <p:spPr>
            <a:xfrm>
              <a:off x="5150937" y="3245387"/>
              <a:ext cx="888274" cy="453469"/>
            </a:xfrm>
            <a:prstGeom prst="rect">
              <a:avLst/>
            </a:prstGeom>
            <a:noFill/>
          </p:spPr>
          <p:txBody>
            <a:bodyPr wrap="square" rtlCol="0">
              <a:spAutoFit/>
            </a:bodyPr>
            <a:lstStyle/>
            <a:p>
              <a:r>
                <a:rPr kumimoji="1" lang="ja-JP" altLang="en-US" sz="900"/>
                <a:t>協調</a:t>
              </a:r>
            </a:p>
          </p:txBody>
        </p:sp>
        <p:sp>
          <p:nvSpPr>
            <p:cNvPr id="18" name="テキスト ボックス 17">
              <a:extLst>
                <a:ext uri="{FF2B5EF4-FFF2-40B4-BE49-F238E27FC236}">
                  <a16:creationId xmlns:a16="http://schemas.microsoft.com/office/drawing/2014/main" id="{F066B855-6533-D74B-BCBB-DBF833FA77EF}"/>
                </a:ext>
              </a:extLst>
            </p:cNvPr>
            <p:cNvSpPr txBox="1"/>
            <p:nvPr/>
          </p:nvSpPr>
          <p:spPr>
            <a:xfrm>
              <a:off x="5183230" y="4070530"/>
              <a:ext cx="888274" cy="453469"/>
            </a:xfrm>
            <a:prstGeom prst="rect">
              <a:avLst/>
            </a:prstGeom>
            <a:noFill/>
          </p:spPr>
          <p:txBody>
            <a:bodyPr wrap="square" rtlCol="0">
              <a:spAutoFit/>
            </a:bodyPr>
            <a:lstStyle/>
            <a:p>
              <a:r>
                <a:rPr kumimoji="1" lang="ja-JP" altLang="en-US" sz="900"/>
                <a:t>対立</a:t>
              </a:r>
            </a:p>
          </p:txBody>
        </p:sp>
        <p:sp>
          <p:nvSpPr>
            <p:cNvPr id="19" name="テキスト ボックス 18">
              <a:extLst>
                <a:ext uri="{FF2B5EF4-FFF2-40B4-BE49-F238E27FC236}">
                  <a16:creationId xmlns:a16="http://schemas.microsoft.com/office/drawing/2014/main" id="{B56FADB1-430E-324D-8C37-C7135BE91DA8}"/>
                </a:ext>
              </a:extLst>
            </p:cNvPr>
            <p:cNvSpPr txBox="1"/>
            <p:nvPr/>
          </p:nvSpPr>
          <p:spPr>
            <a:xfrm>
              <a:off x="7096400" y="2483940"/>
              <a:ext cx="888274" cy="453469"/>
            </a:xfrm>
            <a:prstGeom prst="rect">
              <a:avLst/>
            </a:prstGeom>
            <a:noFill/>
          </p:spPr>
          <p:txBody>
            <a:bodyPr wrap="square" rtlCol="0">
              <a:spAutoFit/>
            </a:bodyPr>
            <a:lstStyle/>
            <a:p>
              <a:r>
                <a:rPr kumimoji="1" lang="ja-JP" altLang="en-US" sz="900"/>
                <a:t>対立</a:t>
              </a:r>
            </a:p>
          </p:txBody>
        </p:sp>
        <p:sp>
          <p:nvSpPr>
            <p:cNvPr id="20" name="テキスト ボックス 19">
              <a:extLst>
                <a:ext uri="{FF2B5EF4-FFF2-40B4-BE49-F238E27FC236}">
                  <a16:creationId xmlns:a16="http://schemas.microsoft.com/office/drawing/2014/main" id="{627AEF64-BF26-8949-BEB9-87F3EF7EC6AB}"/>
                </a:ext>
              </a:extLst>
            </p:cNvPr>
            <p:cNvSpPr txBox="1"/>
            <p:nvPr/>
          </p:nvSpPr>
          <p:spPr>
            <a:xfrm>
              <a:off x="4626429" y="2546670"/>
              <a:ext cx="888274" cy="453469"/>
            </a:xfrm>
            <a:prstGeom prst="rect">
              <a:avLst/>
            </a:prstGeom>
            <a:noFill/>
          </p:spPr>
          <p:txBody>
            <a:bodyPr wrap="square" rtlCol="0">
              <a:spAutoFit/>
            </a:bodyPr>
            <a:lstStyle/>
            <a:p>
              <a:r>
                <a:rPr kumimoji="1" lang="ja-JP" altLang="en-US" sz="900">
                  <a:solidFill>
                    <a:srgbClr val="FF0000"/>
                  </a:solidFill>
                </a:rPr>
                <a:t>対立</a:t>
              </a:r>
            </a:p>
          </p:txBody>
        </p:sp>
      </p:grpSp>
      <p:sp>
        <p:nvSpPr>
          <p:cNvPr id="4" name="フッター プレースホルダー 3">
            <a:extLst>
              <a:ext uri="{FF2B5EF4-FFF2-40B4-BE49-F238E27FC236}">
                <a16:creationId xmlns:a16="http://schemas.microsoft.com/office/drawing/2014/main" id="{C9999AC1-308C-744D-817A-1696E6B092A8}"/>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571458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CD4868-E661-D747-BEF5-05C78369A84B}"/>
              </a:ext>
            </a:extLst>
          </p:cNvPr>
          <p:cNvSpPr>
            <a:spLocks noGrp="1"/>
          </p:cNvSpPr>
          <p:nvPr>
            <p:ph type="title"/>
          </p:nvPr>
        </p:nvSpPr>
        <p:spPr/>
        <p:txBody>
          <a:bodyPr/>
          <a:lstStyle/>
          <a:p>
            <a:r>
              <a:rPr lang="ja-JP" altLang="en-US"/>
              <a:t>第</a:t>
            </a:r>
            <a:r>
              <a:rPr lang="en-US" altLang="ja-JP" dirty="0"/>
              <a:t>5</a:t>
            </a:r>
            <a:r>
              <a:rPr lang="ja-JP" altLang="en-US"/>
              <a:t>章 合意を巡る戦い</a:t>
            </a:r>
            <a:endParaRPr kumimoji="1" lang="ja-JP" altLang="en-US"/>
          </a:p>
        </p:txBody>
      </p:sp>
      <p:sp>
        <p:nvSpPr>
          <p:cNvPr id="3" name="コンテンツ プレースホルダー 2">
            <a:extLst>
              <a:ext uri="{FF2B5EF4-FFF2-40B4-BE49-F238E27FC236}">
                <a16:creationId xmlns:a16="http://schemas.microsoft.com/office/drawing/2014/main" id="{4C75736F-347B-D849-9F4C-ECC9B5EE2BD8}"/>
              </a:ext>
            </a:extLst>
          </p:cNvPr>
          <p:cNvSpPr>
            <a:spLocks noGrp="1"/>
          </p:cNvSpPr>
          <p:nvPr>
            <p:ph idx="1"/>
          </p:nvPr>
        </p:nvSpPr>
        <p:spPr/>
        <p:txBody>
          <a:bodyPr/>
          <a:lstStyle/>
          <a:p>
            <a:r>
              <a:rPr kumimoji="1" lang="ja-JP" altLang="en-US"/>
              <a:t>手法</a:t>
            </a:r>
            <a:r>
              <a:rPr kumimoji="1" lang="en-US" altLang="ja-JP" dirty="0"/>
              <a:t>:</a:t>
            </a:r>
            <a:r>
              <a:rPr kumimoji="1" lang="ja-JP" altLang="en-US"/>
              <a:t> </a:t>
            </a:r>
            <a:r>
              <a:rPr lang="ja-JP" altLang="en-US"/>
              <a:t>主要８カ国</a:t>
            </a:r>
            <a:r>
              <a:rPr lang="ja-JP" altLang="ja-JP"/>
              <a:t>のサイバーセキュリティ戦略</a:t>
            </a:r>
            <a:r>
              <a:rPr lang="ja-JP" altLang="en-US"/>
              <a:t>分析、</a:t>
            </a:r>
            <a:r>
              <a:rPr lang="en-US" altLang="ja-JP" dirty="0"/>
              <a:t>19</a:t>
            </a:r>
            <a:r>
              <a:rPr lang="ja-JP" altLang="en-US"/>
              <a:t>の既存</a:t>
            </a:r>
            <a:r>
              <a:rPr lang="ja-JP" altLang="ja-JP"/>
              <a:t>国際合意の分析 </a:t>
            </a:r>
            <a:r>
              <a:rPr lang="ja-JP" altLang="en-US"/>
              <a:t>、サイバー空間安定化委員会</a:t>
            </a:r>
            <a:r>
              <a:rPr lang="en-US" altLang="ja-JP" dirty="0"/>
              <a:t>(GCSC)</a:t>
            </a:r>
            <a:r>
              <a:rPr lang="ja-JP" altLang="en-US"/>
              <a:t>を通じたサイバー空間の規範形成への参加</a:t>
            </a:r>
            <a:endParaRPr lang="en-US" altLang="ja-JP" dirty="0"/>
          </a:p>
          <a:p>
            <a:r>
              <a:rPr lang="ja-JP" altLang="ja-JP"/>
              <a:t>合意形成</a:t>
            </a:r>
            <a:r>
              <a:rPr lang="ja-JP" altLang="en-US"/>
              <a:t>は</a:t>
            </a:r>
            <a:r>
              <a:rPr lang="ja-JP" altLang="ja-JP"/>
              <a:t>、必ずしも世界平和を目指した高尚な活動ではなく、各参加者の安全保障や経済的反映を得るための手段であ</a:t>
            </a:r>
            <a:r>
              <a:rPr lang="ja-JP" altLang="en-US"/>
              <a:t>る。</a:t>
            </a:r>
            <a:endParaRPr lang="en-US" altLang="ja-JP" dirty="0"/>
          </a:p>
          <a:p>
            <a:r>
              <a:rPr lang="ja-JP" altLang="en-US" u="sng"/>
              <a:t>サイバー空間における民主主義と国家主権とグローバリゼーションは繰り返し求められる</a:t>
            </a:r>
            <a:endParaRPr lang="en-US" altLang="ja-JP" u="sng" dirty="0"/>
          </a:p>
          <a:p>
            <a:endParaRPr kumimoji="1" lang="ja-JP" altLang="en-US"/>
          </a:p>
        </p:txBody>
      </p:sp>
      <p:sp>
        <p:nvSpPr>
          <p:cNvPr id="5" name="スライド番号プレースホルダー 4">
            <a:extLst>
              <a:ext uri="{FF2B5EF4-FFF2-40B4-BE49-F238E27FC236}">
                <a16:creationId xmlns:a16="http://schemas.microsoft.com/office/drawing/2014/main" id="{C66AC654-F6BC-FB48-99E9-EA4C43134AD6}"/>
              </a:ext>
            </a:extLst>
          </p:cNvPr>
          <p:cNvSpPr>
            <a:spLocks noGrp="1"/>
          </p:cNvSpPr>
          <p:nvPr>
            <p:ph type="sldNum" sz="quarter" idx="12"/>
          </p:nvPr>
        </p:nvSpPr>
        <p:spPr/>
        <p:txBody>
          <a:bodyPr/>
          <a:lstStyle/>
          <a:p>
            <a:fld id="{F5913070-F278-1340-809A-032486279543}" type="slidenum">
              <a:rPr kumimoji="1" lang="ja-JP" altLang="en-US" smtClean="0"/>
              <a:t>13</a:t>
            </a:fld>
            <a:endParaRPr kumimoji="1" lang="ja-JP" altLang="en-US"/>
          </a:p>
        </p:txBody>
      </p:sp>
      <p:sp>
        <p:nvSpPr>
          <p:cNvPr id="4" name="フッター プレースホルダー 3">
            <a:extLst>
              <a:ext uri="{FF2B5EF4-FFF2-40B4-BE49-F238E27FC236}">
                <a16:creationId xmlns:a16="http://schemas.microsoft.com/office/drawing/2014/main" id="{AA3886DF-D38D-8E41-BC36-886A196166C5}"/>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4098534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C5FDEB-25D2-EE41-96E8-6447FB985306}"/>
              </a:ext>
            </a:extLst>
          </p:cNvPr>
          <p:cNvSpPr>
            <a:spLocks noGrp="1"/>
          </p:cNvSpPr>
          <p:nvPr>
            <p:ph type="title"/>
          </p:nvPr>
        </p:nvSpPr>
        <p:spPr/>
        <p:txBody>
          <a:bodyPr>
            <a:normAutofit/>
          </a:bodyPr>
          <a:lstStyle/>
          <a:p>
            <a:r>
              <a:rPr lang="ja-JP" altLang="en-US"/>
              <a:t>第</a:t>
            </a:r>
            <a:r>
              <a:rPr lang="en-US" altLang="ja-JP" dirty="0"/>
              <a:t>6</a:t>
            </a:r>
            <a:r>
              <a:rPr lang="ja-JP" altLang="en-US"/>
              <a:t>章インシデント対応コミュニティの発展</a:t>
            </a:r>
            <a:endParaRPr kumimoji="1" lang="ja-JP" altLang="en-US"/>
          </a:p>
        </p:txBody>
      </p:sp>
      <p:sp>
        <p:nvSpPr>
          <p:cNvPr id="3" name="コンテンツ プレースホルダー 2">
            <a:extLst>
              <a:ext uri="{FF2B5EF4-FFF2-40B4-BE49-F238E27FC236}">
                <a16:creationId xmlns:a16="http://schemas.microsoft.com/office/drawing/2014/main" id="{90B1A637-ED6A-ED47-B939-AABDAB53F3BA}"/>
              </a:ext>
            </a:extLst>
          </p:cNvPr>
          <p:cNvSpPr>
            <a:spLocks noGrp="1"/>
          </p:cNvSpPr>
          <p:nvPr>
            <p:ph idx="1"/>
          </p:nvPr>
        </p:nvSpPr>
        <p:spPr>
          <a:xfrm>
            <a:off x="838200" y="1825625"/>
            <a:ext cx="5415643" cy="4351338"/>
          </a:xfrm>
        </p:spPr>
        <p:txBody>
          <a:bodyPr>
            <a:normAutofit fontScale="92500"/>
          </a:bodyPr>
          <a:lstStyle/>
          <a:p>
            <a:r>
              <a:rPr lang="ja-JP" altLang="ja-JP"/>
              <a:t>サイバーセキュリティガバナンスにおけるレジームのうち、目的に「被害者救済と復旧」を掲げ、かつ機能として「インシデント対応能力」を備え、かつ文化として「互恵主義」を信条とするのが</a:t>
            </a:r>
            <a:r>
              <a:rPr lang="en-US" altLang="ja-JP" dirty="0"/>
              <a:t>CSIRT</a:t>
            </a:r>
            <a:r>
              <a:rPr lang="ja-JP" altLang="ja-JP"/>
              <a:t> </a:t>
            </a:r>
            <a:endParaRPr lang="en-US" altLang="ja-JP" dirty="0"/>
          </a:p>
          <a:p>
            <a:r>
              <a:rPr lang="ja-JP" altLang="ja-JP"/>
              <a:t>互恵主義の文化</a:t>
            </a:r>
            <a:r>
              <a:rPr lang="ja-JP" altLang="en-US"/>
              <a:t>が揺らぎ、</a:t>
            </a:r>
            <a:r>
              <a:rPr lang="ja-JP" altLang="ja-JP"/>
              <a:t>国家間レジームへ転化してい</a:t>
            </a:r>
            <a:r>
              <a:rPr lang="ja-JP" altLang="en-US"/>
              <a:t>っている</a:t>
            </a:r>
            <a:endParaRPr lang="en-US" altLang="ja-JP" dirty="0"/>
          </a:p>
          <a:p>
            <a:r>
              <a:rPr kumimoji="1" lang="ja-JP" altLang="en-US" u="sng"/>
              <a:t>既存の国際協調の枠組みが弱体化</a:t>
            </a:r>
          </a:p>
        </p:txBody>
      </p:sp>
      <p:sp>
        <p:nvSpPr>
          <p:cNvPr id="5" name="スライド番号プレースホルダー 4">
            <a:extLst>
              <a:ext uri="{FF2B5EF4-FFF2-40B4-BE49-F238E27FC236}">
                <a16:creationId xmlns:a16="http://schemas.microsoft.com/office/drawing/2014/main" id="{B7CECECD-85DF-7240-BCA9-6977B8CA47E8}"/>
              </a:ext>
            </a:extLst>
          </p:cNvPr>
          <p:cNvSpPr>
            <a:spLocks noGrp="1"/>
          </p:cNvSpPr>
          <p:nvPr>
            <p:ph type="sldNum" sz="quarter" idx="12"/>
          </p:nvPr>
        </p:nvSpPr>
        <p:spPr/>
        <p:txBody>
          <a:bodyPr/>
          <a:lstStyle/>
          <a:p>
            <a:fld id="{F5913070-F278-1340-809A-032486279543}" type="slidenum">
              <a:rPr kumimoji="1" lang="ja-JP" altLang="en-US" smtClean="0"/>
              <a:t>14</a:t>
            </a:fld>
            <a:endParaRPr kumimoji="1" lang="ja-JP" altLang="en-US"/>
          </a:p>
        </p:txBody>
      </p:sp>
      <p:pic>
        <p:nvPicPr>
          <p:cNvPr id="6" name="図 5">
            <a:extLst>
              <a:ext uri="{FF2B5EF4-FFF2-40B4-BE49-F238E27FC236}">
                <a16:creationId xmlns:a16="http://schemas.microsoft.com/office/drawing/2014/main" id="{CA69E27B-07EB-6D41-B688-FC3B8A1E59DC}"/>
              </a:ext>
            </a:extLst>
          </p:cNvPr>
          <p:cNvPicPr/>
          <p:nvPr/>
        </p:nvPicPr>
        <p:blipFill>
          <a:blip r:embed="rId2"/>
          <a:stretch>
            <a:fillRect/>
          </a:stretch>
        </p:blipFill>
        <p:spPr>
          <a:xfrm>
            <a:off x="6571387" y="2017623"/>
            <a:ext cx="5250499" cy="3506198"/>
          </a:xfrm>
          <a:prstGeom prst="rect">
            <a:avLst/>
          </a:prstGeom>
        </p:spPr>
      </p:pic>
      <p:sp>
        <p:nvSpPr>
          <p:cNvPr id="7" name="正方形/長方形 6">
            <a:extLst>
              <a:ext uri="{FF2B5EF4-FFF2-40B4-BE49-F238E27FC236}">
                <a16:creationId xmlns:a16="http://schemas.microsoft.com/office/drawing/2014/main" id="{A84FF955-0F7C-1A44-B8B1-C7566CA336B3}"/>
              </a:ext>
            </a:extLst>
          </p:cNvPr>
          <p:cNvSpPr/>
          <p:nvPr/>
        </p:nvSpPr>
        <p:spPr>
          <a:xfrm>
            <a:off x="7391494" y="5570753"/>
            <a:ext cx="4060727" cy="369332"/>
          </a:xfrm>
          <a:prstGeom prst="rect">
            <a:avLst/>
          </a:prstGeom>
        </p:spPr>
        <p:txBody>
          <a:bodyPr wrap="none">
            <a:spAutoFit/>
          </a:bodyPr>
          <a:lstStyle/>
          <a:p>
            <a:r>
              <a:rPr lang="ja-JP" altLang="en-US" b="1">
                <a:latin typeface="Cambria" panose="02040503050406030204" pitchFamily="18" charset="0"/>
                <a:ea typeface="ＭＳ 明朝" panose="02020609040205080304" pitchFamily="49" charset="-128"/>
                <a:cs typeface="Times New Roman" panose="02020603050405020304" pitchFamily="18" charset="0"/>
              </a:rPr>
              <a:t>図</a:t>
            </a:r>
            <a:r>
              <a:rPr lang="en-US" altLang="ja-JP" b="1" dirty="0">
                <a:latin typeface="Cambria" panose="02040503050406030204" pitchFamily="18" charset="0"/>
                <a:ea typeface="ＭＳ 明朝" panose="02020609040205080304" pitchFamily="49" charset="-128"/>
                <a:cs typeface="Times New Roman" panose="02020603050405020304" pitchFamily="18" charset="0"/>
              </a:rPr>
              <a:t>4</a:t>
            </a:r>
            <a:r>
              <a:rPr lang="ja-JP" altLang="en-US" b="1">
                <a:latin typeface="Cambria" panose="02040503050406030204" pitchFamily="18" charset="0"/>
                <a:ea typeface="ＭＳ 明朝" panose="02020609040205080304" pitchFamily="49" charset="-128"/>
                <a:cs typeface="Times New Roman" panose="02020603050405020304" pitchFamily="18" charset="0"/>
              </a:rPr>
              <a:t> </a:t>
            </a:r>
            <a:r>
              <a:rPr lang="ja-JP" altLang="ja-JP" b="1">
                <a:latin typeface="Cambria" panose="02040503050406030204" pitchFamily="18" charset="0"/>
                <a:ea typeface="ＭＳ 明朝" panose="02020609040205080304" pitchFamily="49" charset="-128"/>
                <a:cs typeface="Times New Roman" panose="02020603050405020304" pitchFamily="18" charset="0"/>
              </a:rPr>
              <a:t>目的と機能と文化の</a:t>
            </a:r>
            <a:r>
              <a:rPr lang="en-US" altLang="ja-JP" b="1" dirty="0">
                <a:latin typeface="Cambria" panose="02040503050406030204" pitchFamily="18" charset="0"/>
                <a:ea typeface="ＭＳ 明朝" panose="02020609040205080304" pitchFamily="49" charset="-128"/>
                <a:cs typeface="Times New Roman" panose="02020603050405020304" pitchFamily="18" charset="0"/>
              </a:rPr>
              <a:t>3</a:t>
            </a:r>
            <a:r>
              <a:rPr lang="ja-JP" altLang="ja-JP" b="1">
                <a:latin typeface="Cambria" panose="02040503050406030204" pitchFamily="18" charset="0"/>
                <a:ea typeface="ＭＳ 明朝" panose="02020609040205080304" pitchFamily="49" charset="-128"/>
                <a:cs typeface="Times New Roman" panose="02020603050405020304" pitchFamily="18" charset="0"/>
              </a:rPr>
              <a:t>つのレンズ</a:t>
            </a:r>
            <a:r>
              <a:rPr lang="ja-JP" altLang="ja-JP" b="1"/>
              <a:t> </a:t>
            </a:r>
            <a:endParaRPr lang="ja-JP" altLang="en-US" b="1"/>
          </a:p>
        </p:txBody>
      </p:sp>
      <p:sp>
        <p:nvSpPr>
          <p:cNvPr id="4" name="フッター プレースホルダー 3">
            <a:extLst>
              <a:ext uri="{FF2B5EF4-FFF2-40B4-BE49-F238E27FC236}">
                <a16:creationId xmlns:a16="http://schemas.microsoft.com/office/drawing/2014/main" id="{D67A4D67-11A1-8542-A227-DE8234F67C2B}"/>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750031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5EA98E-8259-C746-9CDB-C24EB190CBAD}"/>
              </a:ext>
            </a:extLst>
          </p:cNvPr>
          <p:cNvSpPr>
            <a:spLocks noGrp="1"/>
          </p:cNvSpPr>
          <p:nvPr>
            <p:ph type="title"/>
          </p:nvPr>
        </p:nvSpPr>
        <p:spPr/>
        <p:txBody>
          <a:bodyPr/>
          <a:lstStyle/>
          <a:p>
            <a:r>
              <a:rPr kumimoji="1" lang="ja-JP" altLang="en-US">
                <a:solidFill>
                  <a:srgbClr val="FF0000"/>
                </a:solidFill>
              </a:rPr>
              <a:t>公聴会以降のご指摘への対応</a:t>
            </a:r>
          </a:p>
        </p:txBody>
      </p:sp>
      <p:sp>
        <p:nvSpPr>
          <p:cNvPr id="6" name="テキスト プレースホルダー 5">
            <a:extLst>
              <a:ext uri="{FF2B5EF4-FFF2-40B4-BE49-F238E27FC236}">
                <a16:creationId xmlns:a16="http://schemas.microsoft.com/office/drawing/2014/main" id="{C3E078FD-8DAA-6447-8C43-5B508ABFA615}"/>
              </a:ext>
            </a:extLst>
          </p:cNvPr>
          <p:cNvSpPr>
            <a:spLocks noGrp="1"/>
          </p:cNvSpPr>
          <p:nvPr>
            <p:ph type="body" idx="1"/>
          </p:nvPr>
        </p:nvSpPr>
        <p:spPr/>
        <p:txBody>
          <a:bodyPr/>
          <a:lstStyle/>
          <a:p>
            <a:endParaRPr lang="ja-JP" altLang="en-US"/>
          </a:p>
        </p:txBody>
      </p:sp>
      <p:sp>
        <p:nvSpPr>
          <p:cNvPr id="4" name="フッター プレースホルダー 3">
            <a:extLst>
              <a:ext uri="{FF2B5EF4-FFF2-40B4-BE49-F238E27FC236}">
                <a16:creationId xmlns:a16="http://schemas.microsoft.com/office/drawing/2014/main" id="{E14DE79E-3E65-1E4C-976A-340D50512A3F}"/>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5" name="スライド番号プレースホルダー 4">
            <a:extLst>
              <a:ext uri="{FF2B5EF4-FFF2-40B4-BE49-F238E27FC236}">
                <a16:creationId xmlns:a16="http://schemas.microsoft.com/office/drawing/2014/main" id="{2985144B-8DAE-3F44-916E-F40201E8D4DC}"/>
              </a:ext>
            </a:extLst>
          </p:cNvPr>
          <p:cNvSpPr>
            <a:spLocks noGrp="1"/>
          </p:cNvSpPr>
          <p:nvPr>
            <p:ph type="sldNum" sz="quarter" idx="12"/>
          </p:nvPr>
        </p:nvSpPr>
        <p:spPr/>
        <p:txBody>
          <a:bodyPr/>
          <a:lstStyle/>
          <a:p>
            <a:fld id="{F5913070-F278-1340-809A-032486279543}" type="slidenum">
              <a:rPr kumimoji="1" lang="ja-JP" altLang="en-US" smtClean="0"/>
              <a:t>15</a:t>
            </a:fld>
            <a:endParaRPr kumimoji="1" lang="ja-JP" altLang="en-US"/>
          </a:p>
        </p:txBody>
      </p:sp>
    </p:spTree>
    <p:extLst>
      <p:ext uri="{BB962C8B-B14F-4D97-AF65-F5344CB8AC3E}">
        <p14:creationId xmlns:p14="http://schemas.microsoft.com/office/powerpoint/2010/main" val="19144019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59F410A4-9DC2-DC45-8CE3-EDDCC84C8170}"/>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5" name="スライド番号プレースホルダー 4">
            <a:extLst>
              <a:ext uri="{FF2B5EF4-FFF2-40B4-BE49-F238E27FC236}">
                <a16:creationId xmlns:a16="http://schemas.microsoft.com/office/drawing/2014/main" id="{1E0C3552-D14A-5A48-8CB5-BF27488CFB8C}"/>
              </a:ext>
            </a:extLst>
          </p:cNvPr>
          <p:cNvSpPr>
            <a:spLocks noGrp="1"/>
          </p:cNvSpPr>
          <p:nvPr>
            <p:ph type="sldNum" sz="quarter" idx="12"/>
          </p:nvPr>
        </p:nvSpPr>
        <p:spPr/>
        <p:txBody>
          <a:bodyPr/>
          <a:lstStyle/>
          <a:p>
            <a:fld id="{F5913070-F278-1340-809A-032486279543}" type="slidenum">
              <a:rPr kumimoji="1" lang="ja-JP" altLang="en-US" smtClean="0"/>
              <a:t>16</a:t>
            </a:fld>
            <a:endParaRPr kumimoji="1" lang="ja-JP" altLang="en-US"/>
          </a:p>
        </p:txBody>
      </p:sp>
      <p:pic>
        <p:nvPicPr>
          <p:cNvPr id="6" name="図 5">
            <a:extLst>
              <a:ext uri="{FF2B5EF4-FFF2-40B4-BE49-F238E27FC236}">
                <a16:creationId xmlns:a16="http://schemas.microsoft.com/office/drawing/2014/main" id="{C96C5AB8-17E0-274A-97A2-ACDCA7D344EB}"/>
              </a:ext>
            </a:extLst>
          </p:cNvPr>
          <p:cNvPicPr>
            <a:picLocks noChangeAspect="1"/>
          </p:cNvPicPr>
          <p:nvPr/>
        </p:nvPicPr>
        <p:blipFill>
          <a:blip r:embed="rId3"/>
          <a:stretch>
            <a:fillRect/>
          </a:stretch>
        </p:blipFill>
        <p:spPr>
          <a:xfrm>
            <a:off x="661792" y="0"/>
            <a:ext cx="10258816" cy="6858000"/>
          </a:xfrm>
          <a:prstGeom prst="rect">
            <a:avLst/>
          </a:prstGeom>
        </p:spPr>
      </p:pic>
      <p:sp>
        <p:nvSpPr>
          <p:cNvPr id="7" name="角丸四角形 6">
            <a:extLst>
              <a:ext uri="{FF2B5EF4-FFF2-40B4-BE49-F238E27FC236}">
                <a16:creationId xmlns:a16="http://schemas.microsoft.com/office/drawing/2014/main" id="{99119E67-2877-014B-999C-E8E8A4DDD395}"/>
              </a:ext>
            </a:extLst>
          </p:cNvPr>
          <p:cNvSpPr/>
          <p:nvPr/>
        </p:nvSpPr>
        <p:spPr>
          <a:xfrm>
            <a:off x="661792" y="228600"/>
            <a:ext cx="10258816" cy="625840"/>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D4C018EB-D63E-0D4E-8FA8-7C9A1EC8A6EC}"/>
              </a:ext>
            </a:extLst>
          </p:cNvPr>
          <p:cNvSpPr/>
          <p:nvPr/>
        </p:nvSpPr>
        <p:spPr>
          <a:xfrm>
            <a:off x="661792" y="2239414"/>
            <a:ext cx="10258816" cy="1043431"/>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角丸四角形 8">
            <a:extLst>
              <a:ext uri="{FF2B5EF4-FFF2-40B4-BE49-F238E27FC236}">
                <a16:creationId xmlns:a16="http://schemas.microsoft.com/office/drawing/2014/main" id="{E6EBB7B1-C20C-FA47-8B24-787638B1DF69}"/>
              </a:ext>
            </a:extLst>
          </p:cNvPr>
          <p:cNvSpPr/>
          <p:nvPr/>
        </p:nvSpPr>
        <p:spPr>
          <a:xfrm>
            <a:off x="661792" y="3254452"/>
            <a:ext cx="10258816" cy="365126"/>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角丸四角形 9">
            <a:extLst>
              <a:ext uri="{FF2B5EF4-FFF2-40B4-BE49-F238E27FC236}">
                <a16:creationId xmlns:a16="http://schemas.microsoft.com/office/drawing/2014/main" id="{88D419B2-C509-3B4F-9109-4BB4B7C26EFA}"/>
              </a:ext>
            </a:extLst>
          </p:cNvPr>
          <p:cNvSpPr/>
          <p:nvPr/>
        </p:nvSpPr>
        <p:spPr>
          <a:xfrm>
            <a:off x="661792" y="6080166"/>
            <a:ext cx="10258816" cy="777834"/>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832421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a:extLst>
              <a:ext uri="{FF2B5EF4-FFF2-40B4-BE49-F238E27FC236}">
                <a16:creationId xmlns:a16="http://schemas.microsoft.com/office/drawing/2014/main" id="{D2154678-0236-C44A-8BDD-69E6CF016E49}"/>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5" name="スライド番号プレースホルダー 4">
            <a:extLst>
              <a:ext uri="{FF2B5EF4-FFF2-40B4-BE49-F238E27FC236}">
                <a16:creationId xmlns:a16="http://schemas.microsoft.com/office/drawing/2014/main" id="{ECB0497C-7094-644A-AE4D-E10DE6B9DF22}"/>
              </a:ext>
            </a:extLst>
          </p:cNvPr>
          <p:cNvSpPr>
            <a:spLocks noGrp="1"/>
          </p:cNvSpPr>
          <p:nvPr>
            <p:ph type="sldNum" sz="quarter" idx="12"/>
          </p:nvPr>
        </p:nvSpPr>
        <p:spPr/>
        <p:txBody>
          <a:bodyPr/>
          <a:lstStyle/>
          <a:p>
            <a:fld id="{F5913070-F278-1340-809A-032486279543}" type="slidenum">
              <a:rPr kumimoji="1" lang="ja-JP" altLang="en-US" smtClean="0"/>
              <a:t>17</a:t>
            </a:fld>
            <a:endParaRPr kumimoji="1" lang="ja-JP" altLang="en-US"/>
          </a:p>
        </p:txBody>
      </p:sp>
      <p:pic>
        <p:nvPicPr>
          <p:cNvPr id="6" name="図 5">
            <a:extLst>
              <a:ext uri="{FF2B5EF4-FFF2-40B4-BE49-F238E27FC236}">
                <a16:creationId xmlns:a16="http://schemas.microsoft.com/office/drawing/2014/main" id="{DB60C515-D20B-FE45-AE05-1B3028D507D5}"/>
              </a:ext>
            </a:extLst>
          </p:cNvPr>
          <p:cNvPicPr>
            <a:picLocks noChangeAspect="1"/>
          </p:cNvPicPr>
          <p:nvPr/>
        </p:nvPicPr>
        <p:blipFill rotWithShape="1">
          <a:blip r:embed="rId3"/>
          <a:srcRect t="3800"/>
          <a:stretch/>
        </p:blipFill>
        <p:spPr>
          <a:xfrm>
            <a:off x="0" y="20525"/>
            <a:ext cx="10934842" cy="6246132"/>
          </a:xfrm>
          <a:prstGeom prst="rect">
            <a:avLst/>
          </a:prstGeom>
        </p:spPr>
      </p:pic>
      <p:sp>
        <p:nvSpPr>
          <p:cNvPr id="7" name="角丸四角形 6">
            <a:extLst>
              <a:ext uri="{FF2B5EF4-FFF2-40B4-BE49-F238E27FC236}">
                <a16:creationId xmlns:a16="http://schemas.microsoft.com/office/drawing/2014/main" id="{ABC4BC4A-7833-8048-A106-885E3505AD22}"/>
              </a:ext>
            </a:extLst>
          </p:cNvPr>
          <p:cNvSpPr/>
          <p:nvPr/>
        </p:nvSpPr>
        <p:spPr>
          <a:xfrm>
            <a:off x="-1" y="568784"/>
            <a:ext cx="10934841" cy="428743"/>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393A3170-5DEB-814F-ACB8-2733244F5776}"/>
              </a:ext>
            </a:extLst>
          </p:cNvPr>
          <p:cNvSpPr/>
          <p:nvPr/>
        </p:nvSpPr>
        <p:spPr>
          <a:xfrm>
            <a:off x="104899" y="1076602"/>
            <a:ext cx="10630396" cy="5190055"/>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549640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4937A10-32E1-E94A-B104-F2F696E13A9E}"/>
              </a:ext>
            </a:extLst>
          </p:cNvPr>
          <p:cNvSpPr>
            <a:spLocks noGrp="1"/>
          </p:cNvSpPr>
          <p:nvPr>
            <p:ph type="title"/>
          </p:nvPr>
        </p:nvSpPr>
        <p:spPr/>
        <p:txBody>
          <a:bodyPr/>
          <a:lstStyle/>
          <a:p>
            <a:endParaRPr kumimoji="1" lang="ja-JP" altLang="en-US"/>
          </a:p>
        </p:txBody>
      </p:sp>
      <p:sp>
        <p:nvSpPr>
          <p:cNvPr id="4" name="フッター プレースホルダー 3">
            <a:extLst>
              <a:ext uri="{FF2B5EF4-FFF2-40B4-BE49-F238E27FC236}">
                <a16:creationId xmlns:a16="http://schemas.microsoft.com/office/drawing/2014/main" id="{13F0FE3A-1C89-1641-999B-DE6437434B52}"/>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5" name="スライド番号プレースホルダー 4">
            <a:extLst>
              <a:ext uri="{FF2B5EF4-FFF2-40B4-BE49-F238E27FC236}">
                <a16:creationId xmlns:a16="http://schemas.microsoft.com/office/drawing/2014/main" id="{FE7F3DE4-4137-094E-9A7A-B5E10FA8C558}"/>
              </a:ext>
            </a:extLst>
          </p:cNvPr>
          <p:cNvSpPr>
            <a:spLocks noGrp="1"/>
          </p:cNvSpPr>
          <p:nvPr>
            <p:ph type="sldNum" sz="quarter" idx="12"/>
          </p:nvPr>
        </p:nvSpPr>
        <p:spPr/>
        <p:txBody>
          <a:bodyPr/>
          <a:lstStyle/>
          <a:p>
            <a:fld id="{F5913070-F278-1340-809A-032486279543}" type="slidenum">
              <a:rPr kumimoji="1" lang="ja-JP" altLang="en-US" smtClean="0"/>
              <a:t>18</a:t>
            </a:fld>
            <a:endParaRPr kumimoji="1" lang="ja-JP" altLang="en-US"/>
          </a:p>
        </p:txBody>
      </p:sp>
      <p:pic>
        <p:nvPicPr>
          <p:cNvPr id="6" name="図 5">
            <a:extLst>
              <a:ext uri="{FF2B5EF4-FFF2-40B4-BE49-F238E27FC236}">
                <a16:creationId xmlns:a16="http://schemas.microsoft.com/office/drawing/2014/main" id="{C578E7C9-C907-0242-8006-9CBCC14286F5}"/>
              </a:ext>
            </a:extLst>
          </p:cNvPr>
          <p:cNvPicPr>
            <a:picLocks noChangeAspect="1"/>
          </p:cNvPicPr>
          <p:nvPr/>
        </p:nvPicPr>
        <p:blipFill>
          <a:blip r:embed="rId3"/>
          <a:stretch>
            <a:fillRect/>
          </a:stretch>
        </p:blipFill>
        <p:spPr>
          <a:xfrm>
            <a:off x="0" y="136525"/>
            <a:ext cx="12192000" cy="4704704"/>
          </a:xfrm>
          <a:prstGeom prst="rect">
            <a:avLst/>
          </a:prstGeom>
        </p:spPr>
      </p:pic>
      <p:sp>
        <p:nvSpPr>
          <p:cNvPr id="7" name="角丸四角形 6">
            <a:extLst>
              <a:ext uri="{FF2B5EF4-FFF2-40B4-BE49-F238E27FC236}">
                <a16:creationId xmlns:a16="http://schemas.microsoft.com/office/drawing/2014/main" id="{EF26F513-26EB-B74B-841F-61535EADD9B9}"/>
              </a:ext>
            </a:extLst>
          </p:cNvPr>
          <p:cNvSpPr/>
          <p:nvPr/>
        </p:nvSpPr>
        <p:spPr>
          <a:xfrm>
            <a:off x="0" y="365125"/>
            <a:ext cx="12192000" cy="858033"/>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31383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57A27F-3257-B147-9E01-CBBC28E65BFC}"/>
              </a:ext>
            </a:extLst>
          </p:cNvPr>
          <p:cNvSpPr>
            <a:spLocks noGrp="1"/>
          </p:cNvSpPr>
          <p:nvPr>
            <p:ph type="title"/>
          </p:nvPr>
        </p:nvSpPr>
        <p:spPr/>
        <p:txBody>
          <a:bodyPr/>
          <a:lstStyle/>
          <a:p>
            <a:r>
              <a:rPr kumimoji="1" lang="ja-JP" altLang="en-US">
                <a:solidFill>
                  <a:srgbClr val="FF0000"/>
                </a:solidFill>
              </a:rPr>
              <a:t>残された課題 </a:t>
            </a:r>
            <a:r>
              <a:rPr kumimoji="1" lang="en-US" altLang="ja-JP" dirty="0">
                <a:solidFill>
                  <a:srgbClr val="FF0000"/>
                </a:solidFill>
              </a:rPr>
              <a:t>1/2</a:t>
            </a:r>
            <a:endParaRPr kumimoji="1" lang="ja-JP" altLang="en-US">
              <a:solidFill>
                <a:srgbClr val="FF0000"/>
              </a:solidFill>
            </a:endParaRPr>
          </a:p>
        </p:txBody>
      </p:sp>
      <p:sp>
        <p:nvSpPr>
          <p:cNvPr id="4" name="フッター プレースホルダー 3">
            <a:extLst>
              <a:ext uri="{FF2B5EF4-FFF2-40B4-BE49-F238E27FC236}">
                <a16:creationId xmlns:a16="http://schemas.microsoft.com/office/drawing/2014/main" id="{8664DE32-7890-A740-A25E-6C48B750931F}"/>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5" name="スライド番号プレースホルダー 4">
            <a:extLst>
              <a:ext uri="{FF2B5EF4-FFF2-40B4-BE49-F238E27FC236}">
                <a16:creationId xmlns:a16="http://schemas.microsoft.com/office/drawing/2014/main" id="{052E3404-0F96-104A-8972-839B501FF40C}"/>
              </a:ext>
            </a:extLst>
          </p:cNvPr>
          <p:cNvSpPr>
            <a:spLocks noGrp="1"/>
          </p:cNvSpPr>
          <p:nvPr>
            <p:ph type="sldNum" sz="quarter" idx="12"/>
          </p:nvPr>
        </p:nvSpPr>
        <p:spPr/>
        <p:txBody>
          <a:bodyPr/>
          <a:lstStyle/>
          <a:p>
            <a:fld id="{F5913070-F278-1340-809A-032486279543}" type="slidenum">
              <a:rPr kumimoji="1" lang="ja-JP" altLang="en-US" smtClean="0"/>
              <a:t>19</a:t>
            </a:fld>
            <a:endParaRPr kumimoji="1" lang="ja-JP" altLang="en-US"/>
          </a:p>
        </p:txBody>
      </p:sp>
      <p:pic>
        <p:nvPicPr>
          <p:cNvPr id="6" name="図 5">
            <a:extLst>
              <a:ext uri="{FF2B5EF4-FFF2-40B4-BE49-F238E27FC236}">
                <a16:creationId xmlns:a16="http://schemas.microsoft.com/office/drawing/2014/main" id="{8507F10E-97EC-834D-A994-53F3925E15B5}"/>
              </a:ext>
            </a:extLst>
          </p:cNvPr>
          <p:cNvPicPr>
            <a:picLocks noChangeAspect="1"/>
          </p:cNvPicPr>
          <p:nvPr/>
        </p:nvPicPr>
        <p:blipFill>
          <a:blip r:embed="rId3"/>
          <a:stretch>
            <a:fillRect/>
          </a:stretch>
        </p:blipFill>
        <p:spPr>
          <a:xfrm>
            <a:off x="0" y="1646238"/>
            <a:ext cx="12192000" cy="4347102"/>
          </a:xfrm>
          <a:prstGeom prst="rect">
            <a:avLst/>
          </a:prstGeom>
        </p:spPr>
      </p:pic>
    </p:spTree>
    <p:extLst>
      <p:ext uri="{BB962C8B-B14F-4D97-AF65-F5344CB8AC3E}">
        <p14:creationId xmlns:p14="http://schemas.microsoft.com/office/powerpoint/2010/main" val="3585934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E613F5-7F18-489E-B8F1-8ED54BF2A3BD}"/>
              </a:ext>
            </a:extLst>
          </p:cNvPr>
          <p:cNvSpPr>
            <a:spLocks noGrp="1"/>
          </p:cNvSpPr>
          <p:nvPr>
            <p:ph type="title"/>
          </p:nvPr>
        </p:nvSpPr>
        <p:spPr>
          <a:xfrm>
            <a:off x="838200" y="49817"/>
            <a:ext cx="10515600" cy="1019792"/>
          </a:xfrm>
        </p:spPr>
        <p:txBody>
          <a:bodyPr>
            <a:normAutofit/>
          </a:bodyPr>
          <a:lstStyle/>
          <a:p>
            <a:r>
              <a:rPr kumimoji="1" lang="ja-JP" altLang="en-US" b="1"/>
              <a:t>発表の流れ</a:t>
            </a:r>
            <a:r>
              <a:rPr kumimoji="1" lang="en-US" altLang="ja-JP" b="1" dirty="0"/>
              <a:t>(40</a:t>
            </a:r>
            <a:r>
              <a:rPr kumimoji="1" lang="ja-JP" altLang="en-US" b="1"/>
              <a:t>分</a:t>
            </a:r>
            <a:r>
              <a:rPr kumimoji="1" lang="en-US" altLang="ja-JP" b="1" dirty="0"/>
              <a:t>)</a:t>
            </a:r>
            <a:endParaRPr kumimoji="1" lang="ja-JP" altLang="en-US" b="1" dirty="0"/>
          </a:p>
        </p:txBody>
      </p:sp>
      <p:sp>
        <p:nvSpPr>
          <p:cNvPr id="3" name="コンテンツ プレースホルダー 2">
            <a:extLst>
              <a:ext uri="{FF2B5EF4-FFF2-40B4-BE49-F238E27FC236}">
                <a16:creationId xmlns:a16="http://schemas.microsoft.com/office/drawing/2014/main" id="{683581BB-766B-49AC-8E03-2E07BF4D9290}"/>
              </a:ext>
            </a:extLst>
          </p:cNvPr>
          <p:cNvSpPr>
            <a:spLocks noGrp="1"/>
          </p:cNvSpPr>
          <p:nvPr>
            <p:ph idx="1"/>
          </p:nvPr>
        </p:nvSpPr>
        <p:spPr>
          <a:xfrm>
            <a:off x="331761" y="1227263"/>
            <a:ext cx="11523908" cy="4971432"/>
          </a:xfrm>
        </p:spPr>
        <p:txBody>
          <a:bodyPr numCol="2">
            <a:normAutofit/>
          </a:bodyPr>
          <a:lstStyle/>
          <a:p>
            <a:r>
              <a:rPr lang="ja-JP" altLang="en-US"/>
              <a:t>本研究の目的と意義</a:t>
            </a:r>
            <a:endParaRPr lang="en-US" altLang="ja-JP" dirty="0"/>
          </a:p>
          <a:p>
            <a:r>
              <a:rPr lang="ja-JP" altLang="en-US"/>
              <a:t>用語の定義</a:t>
            </a:r>
            <a:endParaRPr lang="en-US" altLang="ja-JP" dirty="0"/>
          </a:p>
          <a:p>
            <a:r>
              <a:rPr lang="ja-JP" altLang="en-US"/>
              <a:t>先行研究と問題の所在</a:t>
            </a:r>
            <a:endParaRPr lang="en-US" altLang="ja-JP" dirty="0"/>
          </a:p>
          <a:p>
            <a:r>
              <a:rPr lang="ja-JP" altLang="en-US"/>
              <a:t>リサーチクエスチョン</a:t>
            </a:r>
            <a:endParaRPr lang="en-US" altLang="ja-JP" dirty="0"/>
          </a:p>
          <a:p>
            <a:r>
              <a:rPr lang="ja-JP" altLang="en-US"/>
              <a:t>分析の枠組み</a:t>
            </a:r>
            <a:endParaRPr lang="en-US" altLang="ja-JP" dirty="0"/>
          </a:p>
          <a:p>
            <a:r>
              <a:rPr lang="ja-JP" altLang="en-US"/>
              <a:t>博士論文の構成</a:t>
            </a:r>
            <a:endParaRPr lang="en-US" altLang="ja-JP" dirty="0"/>
          </a:p>
          <a:p>
            <a:r>
              <a:rPr lang="ja-JP" altLang="en-US"/>
              <a:t>分析の結果</a:t>
            </a:r>
            <a:endParaRPr lang="en-US" altLang="ja-JP" dirty="0"/>
          </a:p>
          <a:p>
            <a:pPr lvl="1"/>
            <a:r>
              <a:rPr lang="ja-JP" altLang="en-US"/>
              <a:t>民主主義国家</a:t>
            </a:r>
            <a:endParaRPr lang="en-US" altLang="ja-JP" dirty="0"/>
          </a:p>
          <a:p>
            <a:pPr lvl="1"/>
            <a:r>
              <a:rPr lang="ja-JP" altLang="en-US"/>
              <a:t>情報支配国家</a:t>
            </a:r>
            <a:endParaRPr lang="en-US" altLang="ja-JP" dirty="0"/>
          </a:p>
          <a:p>
            <a:pPr lvl="1"/>
            <a:r>
              <a:rPr lang="ja-JP" altLang="en-US"/>
              <a:t>グローバルテックカンパニー</a:t>
            </a:r>
            <a:endParaRPr lang="en-US" altLang="ja-JP" dirty="0"/>
          </a:p>
          <a:p>
            <a:pPr lvl="1"/>
            <a:r>
              <a:rPr lang="ja-JP" altLang="en-US"/>
              <a:t>合意を巡る戦い</a:t>
            </a:r>
            <a:endParaRPr lang="en-US" altLang="ja-JP" dirty="0"/>
          </a:p>
          <a:p>
            <a:pPr lvl="1"/>
            <a:r>
              <a:rPr lang="ja-JP" altLang="en-US"/>
              <a:t>インシデント対応コミュニティ</a:t>
            </a:r>
            <a:r>
              <a:rPr lang="en-US" altLang="ja-JP" dirty="0"/>
              <a:t>(CSIRT)</a:t>
            </a:r>
          </a:p>
          <a:p>
            <a:r>
              <a:rPr lang="ja-JP" altLang="en-US">
                <a:solidFill>
                  <a:srgbClr val="FF0000"/>
                </a:solidFill>
              </a:rPr>
              <a:t>公聴会以降のご指摘への対応</a:t>
            </a:r>
            <a:endParaRPr lang="en-US" altLang="ja-JP" dirty="0">
              <a:solidFill>
                <a:srgbClr val="FF0000"/>
              </a:solidFill>
            </a:endParaRPr>
          </a:p>
          <a:p>
            <a:r>
              <a:rPr lang="ja-JP" altLang="en-US">
                <a:solidFill>
                  <a:srgbClr val="FF0000"/>
                </a:solidFill>
              </a:rPr>
              <a:t>残された課題</a:t>
            </a:r>
            <a:endParaRPr lang="en-US" altLang="ja-JP" dirty="0">
              <a:solidFill>
                <a:srgbClr val="FF0000"/>
              </a:solidFill>
            </a:endParaRPr>
          </a:p>
          <a:p>
            <a:r>
              <a:rPr lang="ja-JP" altLang="en-US">
                <a:solidFill>
                  <a:srgbClr val="FF0000"/>
                </a:solidFill>
              </a:rPr>
              <a:t>本研究の意義</a:t>
            </a:r>
            <a:endParaRPr lang="en-US" altLang="ja-JP" dirty="0">
              <a:solidFill>
                <a:srgbClr val="FF0000"/>
              </a:solidFill>
            </a:endParaRPr>
          </a:p>
          <a:p>
            <a:r>
              <a:rPr lang="ja-JP" altLang="en-US"/>
              <a:t>まとめ</a:t>
            </a:r>
            <a:endParaRPr lang="en-US" altLang="ja-JP" dirty="0"/>
          </a:p>
          <a:p>
            <a:r>
              <a:rPr lang="ja-JP" altLang="en-US"/>
              <a:t>参考資料</a:t>
            </a:r>
            <a:endParaRPr lang="en-US" altLang="ja-JP" dirty="0"/>
          </a:p>
          <a:p>
            <a:pPr lvl="1"/>
            <a:r>
              <a:rPr lang="ja-JP" altLang="en-US"/>
              <a:t>学位授与要件の充足状況</a:t>
            </a:r>
            <a:endParaRPr lang="en-US" altLang="ja-JP" dirty="0"/>
          </a:p>
          <a:p>
            <a:pPr lvl="1"/>
            <a:r>
              <a:rPr lang="ja-JP" altLang="en-US"/>
              <a:t>主要参考文献</a:t>
            </a:r>
            <a:endParaRPr lang="ja-JP" altLang="en-US" dirty="0"/>
          </a:p>
          <a:p>
            <a:pPr marL="0" indent="0">
              <a:buNone/>
            </a:pPr>
            <a:endParaRPr kumimoji="1" lang="ja-JP" altLang="en-US" dirty="0"/>
          </a:p>
        </p:txBody>
      </p:sp>
      <p:sp>
        <p:nvSpPr>
          <p:cNvPr id="5" name="スライド番号プレースホルダー 4">
            <a:extLst>
              <a:ext uri="{FF2B5EF4-FFF2-40B4-BE49-F238E27FC236}">
                <a16:creationId xmlns:a16="http://schemas.microsoft.com/office/drawing/2014/main" id="{45FC3BD0-9DB2-4685-B8F6-780595CA3E0F}"/>
              </a:ext>
            </a:extLst>
          </p:cNvPr>
          <p:cNvSpPr>
            <a:spLocks noGrp="1"/>
          </p:cNvSpPr>
          <p:nvPr>
            <p:ph type="sldNum" sz="quarter" idx="12"/>
          </p:nvPr>
        </p:nvSpPr>
        <p:spPr/>
        <p:txBody>
          <a:bodyPr/>
          <a:lstStyle/>
          <a:p>
            <a:fld id="{F5913070-F278-1340-809A-032486279543}" type="slidenum">
              <a:rPr kumimoji="1" lang="ja-JP" altLang="en-US" smtClean="0"/>
              <a:t>2</a:t>
            </a:fld>
            <a:endParaRPr kumimoji="1" lang="ja-JP" altLang="en-US"/>
          </a:p>
        </p:txBody>
      </p:sp>
      <p:sp>
        <p:nvSpPr>
          <p:cNvPr id="7" name="コンテンツ プレースホルダー 2">
            <a:extLst>
              <a:ext uri="{FF2B5EF4-FFF2-40B4-BE49-F238E27FC236}">
                <a16:creationId xmlns:a16="http://schemas.microsoft.com/office/drawing/2014/main" id="{ACD4837A-5CFD-452A-AC4E-4D3C339A5261}"/>
              </a:ext>
            </a:extLst>
          </p:cNvPr>
          <p:cNvSpPr txBox="1">
            <a:spLocks/>
          </p:cNvSpPr>
          <p:nvPr/>
        </p:nvSpPr>
        <p:spPr>
          <a:xfrm>
            <a:off x="6011917" y="1227263"/>
            <a:ext cx="5843752" cy="49714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ja-JP" altLang="en-US" dirty="0"/>
          </a:p>
        </p:txBody>
      </p:sp>
      <p:sp>
        <p:nvSpPr>
          <p:cNvPr id="4" name="フッター プレースホルダー 3">
            <a:extLst>
              <a:ext uri="{FF2B5EF4-FFF2-40B4-BE49-F238E27FC236}">
                <a16:creationId xmlns:a16="http://schemas.microsoft.com/office/drawing/2014/main" id="{56CEFE97-BD67-8A4C-9D9A-B9A713E877FB}"/>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35825243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9D9A18-18B8-B346-B9CE-9233D4A66C43}"/>
              </a:ext>
            </a:extLst>
          </p:cNvPr>
          <p:cNvSpPr>
            <a:spLocks noGrp="1"/>
          </p:cNvSpPr>
          <p:nvPr>
            <p:ph type="title"/>
          </p:nvPr>
        </p:nvSpPr>
        <p:spPr/>
        <p:txBody>
          <a:bodyPr/>
          <a:lstStyle/>
          <a:p>
            <a:r>
              <a:rPr lang="ja-JP" altLang="en-US">
                <a:solidFill>
                  <a:srgbClr val="FF0000"/>
                </a:solidFill>
              </a:rPr>
              <a:t>残された</a:t>
            </a:r>
            <a:r>
              <a:rPr kumimoji="1" lang="ja-JP" altLang="en-US">
                <a:solidFill>
                  <a:srgbClr val="FF0000"/>
                </a:solidFill>
              </a:rPr>
              <a:t>課題 </a:t>
            </a:r>
            <a:r>
              <a:rPr kumimoji="1" lang="en-US" altLang="ja-JP" dirty="0">
                <a:solidFill>
                  <a:srgbClr val="FF0000"/>
                </a:solidFill>
              </a:rPr>
              <a:t>2/2</a:t>
            </a:r>
            <a:endParaRPr kumimoji="1" lang="ja-JP" altLang="en-US">
              <a:solidFill>
                <a:srgbClr val="FF0000"/>
              </a:solidFill>
            </a:endParaRPr>
          </a:p>
        </p:txBody>
      </p:sp>
      <p:sp>
        <p:nvSpPr>
          <p:cNvPr id="3" name="コンテンツ プレースホルダー 2">
            <a:extLst>
              <a:ext uri="{FF2B5EF4-FFF2-40B4-BE49-F238E27FC236}">
                <a16:creationId xmlns:a16="http://schemas.microsoft.com/office/drawing/2014/main" id="{8F485D11-8CA8-924B-8BF2-3981E6F6BBB6}"/>
              </a:ext>
            </a:extLst>
          </p:cNvPr>
          <p:cNvSpPr>
            <a:spLocks noGrp="1"/>
          </p:cNvSpPr>
          <p:nvPr>
            <p:ph idx="1"/>
          </p:nvPr>
        </p:nvSpPr>
        <p:spPr/>
        <p:txBody>
          <a:bodyPr/>
          <a:lstStyle/>
          <a:p>
            <a:r>
              <a:rPr lang="ja-JP" altLang="ja-JP">
                <a:solidFill>
                  <a:srgbClr val="FF0000"/>
                </a:solidFill>
              </a:rPr>
              <a:t>民主主義と国家主権とグローバリゼーションという価値が</a:t>
            </a:r>
            <a:r>
              <a:rPr lang="ja-JP" altLang="en-US">
                <a:solidFill>
                  <a:srgbClr val="FF0000"/>
                </a:solidFill>
              </a:rPr>
              <a:t>追求されていることを証明した。</a:t>
            </a:r>
            <a:r>
              <a:rPr lang="en-US" altLang="ja-JP" dirty="0">
                <a:solidFill>
                  <a:srgbClr val="FF0000"/>
                </a:solidFill>
              </a:rPr>
              <a:t> 3</a:t>
            </a:r>
            <a:r>
              <a:rPr lang="ja-JP" altLang="ja-JP">
                <a:solidFill>
                  <a:srgbClr val="FF0000"/>
                </a:solidFill>
              </a:rPr>
              <a:t>つ価値観のいずれか</a:t>
            </a:r>
            <a:r>
              <a:rPr lang="en-US" altLang="ja-JP" dirty="0">
                <a:solidFill>
                  <a:srgbClr val="FF0000"/>
                </a:solidFill>
              </a:rPr>
              <a:t>2</a:t>
            </a:r>
            <a:r>
              <a:rPr lang="ja-JP" altLang="ja-JP">
                <a:solidFill>
                  <a:srgbClr val="FF0000"/>
                </a:solidFill>
              </a:rPr>
              <a:t>つが実現した場合について、第</a:t>
            </a:r>
            <a:r>
              <a:rPr lang="en-US" altLang="ja-JP" dirty="0">
                <a:solidFill>
                  <a:srgbClr val="FF0000"/>
                </a:solidFill>
              </a:rPr>
              <a:t>2</a:t>
            </a:r>
            <a:r>
              <a:rPr lang="ja-JP" altLang="ja-JP">
                <a:solidFill>
                  <a:srgbClr val="FF0000"/>
                </a:solidFill>
              </a:rPr>
              <a:t>章第</a:t>
            </a:r>
            <a:r>
              <a:rPr lang="en-US" altLang="ja-JP" dirty="0">
                <a:solidFill>
                  <a:srgbClr val="FF0000"/>
                </a:solidFill>
              </a:rPr>
              <a:t>6</a:t>
            </a:r>
            <a:r>
              <a:rPr lang="ja-JP" altLang="ja-JP">
                <a:solidFill>
                  <a:srgbClr val="FF0000"/>
                </a:solidFill>
              </a:rPr>
              <a:t>節「待ち受ける</a:t>
            </a:r>
            <a:r>
              <a:rPr lang="en-US" altLang="ja-JP" dirty="0">
                <a:solidFill>
                  <a:srgbClr val="FF0000"/>
                </a:solidFill>
              </a:rPr>
              <a:t>3</a:t>
            </a:r>
            <a:r>
              <a:rPr lang="ja-JP" altLang="ja-JP">
                <a:solidFill>
                  <a:srgbClr val="FF0000"/>
                </a:solidFill>
              </a:rPr>
              <a:t>つのシナリオ」で論じた。 </a:t>
            </a:r>
            <a:r>
              <a:rPr lang="ja-JP" altLang="en-US">
                <a:solidFill>
                  <a:srgbClr val="FF0000"/>
                </a:solidFill>
              </a:rPr>
              <a:t>しかし</a:t>
            </a:r>
            <a:r>
              <a:rPr lang="ja-JP" altLang="ja-JP">
                <a:solidFill>
                  <a:srgbClr val="FF0000"/>
                </a:solidFill>
              </a:rPr>
              <a:t>トリレンマ</a:t>
            </a:r>
            <a:r>
              <a:rPr lang="ja-JP" altLang="en-US">
                <a:solidFill>
                  <a:srgbClr val="FF0000"/>
                </a:solidFill>
              </a:rPr>
              <a:t>があることの論証が不十分</a:t>
            </a:r>
            <a:endParaRPr lang="en-US" altLang="ja-JP" dirty="0">
              <a:solidFill>
                <a:srgbClr val="FF0000"/>
              </a:solidFill>
            </a:endParaRPr>
          </a:p>
          <a:p>
            <a:r>
              <a:rPr lang="ja-JP" altLang="ja-JP"/>
              <a:t>民主主義国家、情報支配国家、グローバルテックカンパニー</a:t>
            </a:r>
            <a:r>
              <a:rPr lang="ja-JP" altLang="en-US"/>
              <a:t>というグルーピング。</a:t>
            </a:r>
            <a:r>
              <a:rPr lang="ja-JP" altLang="ja-JP"/>
              <a:t>個々の行動の複雑さを</a:t>
            </a:r>
            <a:r>
              <a:rPr lang="ja-JP" altLang="en-US"/>
              <a:t>単純化</a:t>
            </a:r>
            <a:endParaRPr lang="en-US" altLang="ja-JP" dirty="0"/>
          </a:p>
          <a:p>
            <a:r>
              <a:rPr lang="ja-JP" altLang="en-US"/>
              <a:t>グローバルテックカンパニーの定義の不明瞭さ、</a:t>
            </a:r>
            <a:r>
              <a:rPr lang="ja-JP" altLang="en-US">
                <a:solidFill>
                  <a:srgbClr val="FF0000"/>
                </a:solidFill>
              </a:rPr>
              <a:t>情報支配国家との関係性のデータの少なさ</a:t>
            </a:r>
            <a:endParaRPr lang="en-US" altLang="ja-JP" dirty="0">
              <a:solidFill>
                <a:srgbClr val="FF0000"/>
              </a:solidFill>
            </a:endParaRPr>
          </a:p>
          <a:p>
            <a:endParaRPr kumimoji="1" lang="ja-JP" altLang="en-US"/>
          </a:p>
        </p:txBody>
      </p:sp>
      <p:sp>
        <p:nvSpPr>
          <p:cNvPr id="4" name="フッター プレースホルダー 3">
            <a:extLst>
              <a:ext uri="{FF2B5EF4-FFF2-40B4-BE49-F238E27FC236}">
                <a16:creationId xmlns:a16="http://schemas.microsoft.com/office/drawing/2014/main" id="{C90AF6FE-9F5D-EE4E-AF4E-E8FF6FE98D72}"/>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5" name="スライド番号プレースホルダー 4">
            <a:extLst>
              <a:ext uri="{FF2B5EF4-FFF2-40B4-BE49-F238E27FC236}">
                <a16:creationId xmlns:a16="http://schemas.microsoft.com/office/drawing/2014/main" id="{13E362C3-842E-3647-93B6-28111677A88F}"/>
              </a:ext>
            </a:extLst>
          </p:cNvPr>
          <p:cNvSpPr>
            <a:spLocks noGrp="1"/>
          </p:cNvSpPr>
          <p:nvPr>
            <p:ph type="sldNum" sz="quarter" idx="12"/>
          </p:nvPr>
        </p:nvSpPr>
        <p:spPr/>
        <p:txBody>
          <a:bodyPr/>
          <a:lstStyle/>
          <a:p>
            <a:fld id="{F5913070-F278-1340-809A-032486279543}" type="slidenum">
              <a:rPr kumimoji="1" lang="ja-JP" altLang="en-US" smtClean="0"/>
              <a:t>20</a:t>
            </a:fld>
            <a:endParaRPr kumimoji="1" lang="ja-JP" altLang="en-US"/>
          </a:p>
        </p:txBody>
      </p:sp>
    </p:spTree>
    <p:extLst>
      <p:ext uri="{BB962C8B-B14F-4D97-AF65-F5344CB8AC3E}">
        <p14:creationId xmlns:p14="http://schemas.microsoft.com/office/powerpoint/2010/main" val="38305786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1367EB1-4125-CC4C-9753-F5E1C4C91A5C}"/>
              </a:ext>
            </a:extLst>
          </p:cNvPr>
          <p:cNvSpPr>
            <a:spLocks noGrp="1"/>
          </p:cNvSpPr>
          <p:nvPr>
            <p:ph type="title"/>
          </p:nvPr>
        </p:nvSpPr>
        <p:spPr/>
        <p:txBody>
          <a:bodyPr/>
          <a:lstStyle/>
          <a:p>
            <a:r>
              <a:rPr kumimoji="1" lang="ja-JP" altLang="en-US"/>
              <a:t>本研究の意義</a:t>
            </a:r>
          </a:p>
        </p:txBody>
      </p:sp>
      <p:sp>
        <p:nvSpPr>
          <p:cNvPr id="3" name="コンテンツ プレースホルダー 2">
            <a:extLst>
              <a:ext uri="{FF2B5EF4-FFF2-40B4-BE49-F238E27FC236}">
                <a16:creationId xmlns:a16="http://schemas.microsoft.com/office/drawing/2014/main" id="{DFFB14AF-AC8C-E444-B077-79996812382C}"/>
              </a:ext>
            </a:extLst>
          </p:cNvPr>
          <p:cNvSpPr>
            <a:spLocks noGrp="1"/>
          </p:cNvSpPr>
          <p:nvPr>
            <p:ph idx="1"/>
          </p:nvPr>
        </p:nvSpPr>
        <p:spPr/>
        <p:txBody>
          <a:bodyPr/>
          <a:lstStyle/>
          <a:p>
            <a:r>
              <a:rPr lang="ja-JP" altLang="en-US"/>
              <a:t>学術的意義</a:t>
            </a:r>
            <a:endParaRPr lang="en-US" altLang="ja-JP" dirty="0"/>
          </a:p>
          <a:p>
            <a:pPr lvl="1"/>
            <a:r>
              <a:rPr lang="ja-JP" altLang="en-US"/>
              <a:t>インターネットとサイバー空間のガバナンスについてインターネットガバナンス論と国際関係論 の中間に位置する視座を提供した</a:t>
            </a:r>
            <a:endParaRPr lang="en-US" altLang="ja-JP" dirty="0"/>
          </a:p>
          <a:p>
            <a:pPr lvl="1"/>
            <a:r>
              <a:rPr lang="ja-JP" altLang="en-US"/>
              <a:t>秩序の土台となるグローバリゼーション、民主主義、国家主権の</a:t>
            </a:r>
            <a:r>
              <a:rPr lang="en-US" altLang="ja-JP" dirty="0"/>
              <a:t>3</a:t>
            </a:r>
            <a:r>
              <a:rPr lang="ja-JP" altLang="en-US"/>
              <a:t>つの価値観に着目した</a:t>
            </a:r>
            <a:endParaRPr lang="en-US" altLang="ja-JP" dirty="0"/>
          </a:p>
          <a:p>
            <a:pPr lvl="1"/>
            <a:r>
              <a:rPr lang="ja-JP" altLang="en-US"/>
              <a:t>サイバーセキュリティガバナンスのアクターとしてのグローバルテックカンパニーの分析を行った</a:t>
            </a:r>
            <a:endParaRPr lang="en-US" altLang="ja-JP" dirty="0"/>
          </a:p>
          <a:p>
            <a:r>
              <a:rPr lang="ja-JP" altLang="en-US">
                <a:solidFill>
                  <a:srgbClr val="FF0000"/>
                </a:solidFill>
              </a:rPr>
              <a:t>社会的貢献</a:t>
            </a:r>
            <a:endParaRPr lang="en-US" altLang="ja-JP" dirty="0">
              <a:solidFill>
                <a:srgbClr val="FF0000"/>
              </a:solidFill>
            </a:endParaRPr>
          </a:p>
          <a:p>
            <a:pPr lvl="1"/>
            <a:r>
              <a:rPr lang="ja-JP" altLang="en-US">
                <a:solidFill>
                  <a:srgbClr val="FF0000"/>
                </a:solidFill>
              </a:rPr>
              <a:t>密室での国際合意、サイバーセキュリティ技術者同士の情報交換の実態を記した</a:t>
            </a:r>
            <a:endParaRPr lang="en-US" altLang="ja-JP" dirty="0">
              <a:solidFill>
                <a:srgbClr val="FF0000"/>
              </a:solidFill>
            </a:endParaRPr>
          </a:p>
        </p:txBody>
      </p:sp>
      <p:sp>
        <p:nvSpPr>
          <p:cNvPr id="4" name="フッター プレースホルダー 3">
            <a:extLst>
              <a:ext uri="{FF2B5EF4-FFF2-40B4-BE49-F238E27FC236}">
                <a16:creationId xmlns:a16="http://schemas.microsoft.com/office/drawing/2014/main" id="{556415BA-6B08-8842-B3D8-6346C9F7C672}"/>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5" name="スライド番号プレースホルダー 4">
            <a:extLst>
              <a:ext uri="{FF2B5EF4-FFF2-40B4-BE49-F238E27FC236}">
                <a16:creationId xmlns:a16="http://schemas.microsoft.com/office/drawing/2014/main" id="{C997C93A-5D57-4F49-B594-4DBF044A8FDC}"/>
              </a:ext>
            </a:extLst>
          </p:cNvPr>
          <p:cNvSpPr>
            <a:spLocks noGrp="1"/>
          </p:cNvSpPr>
          <p:nvPr>
            <p:ph type="sldNum" sz="quarter" idx="12"/>
          </p:nvPr>
        </p:nvSpPr>
        <p:spPr/>
        <p:txBody>
          <a:bodyPr/>
          <a:lstStyle/>
          <a:p>
            <a:fld id="{F5913070-F278-1340-809A-032486279543}" type="slidenum">
              <a:rPr kumimoji="1" lang="ja-JP" altLang="en-US" smtClean="0"/>
              <a:t>21</a:t>
            </a:fld>
            <a:endParaRPr kumimoji="1" lang="ja-JP" altLang="en-US"/>
          </a:p>
        </p:txBody>
      </p:sp>
    </p:spTree>
    <p:extLst>
      <p:ext uri="{BB962C8B-B14F-4D97-AF65-F5344CB8AC3E}">
        <p14:creationId xmlns:p14="http://schemas.microsoft.com/office/powerpoint/2010/main" val="2638652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18C6687-B414-6F42-B939-E03CB374D59A}"/>
              </a:ext>
            </a:extLst>
          </p:cNvPr>
          <p:cNvSpPr>
            <a:spLocks noGrp="1"/>
          </p:cNvSpPr>
          <p:nvPr>
            <p:ph type="title"/>
          </p:nvPr>
        </p:nvSpPr>
        <p:spPr>
          <a:xfrm>
            <a:off x="499534" y="18255"/>
            <a:ext cx="10515600" cy="952589"/>
          </a:xfrm>
        </p:spPr>
        <p:txBody>
          <a:bodyPr/>
          <a:lstStyle/>
          <a:p>
            <a:r>
              <a:rPr kumimoji="1" lang="ja-JP" altLang="en-US" b="1"/>
              <a:t>まとめ</a:t>
            </a:r>
            <a:endParaRPr kumimoji="1" lang="ja-JP" altLang="en-US" b="1" dirty="0"/>
          </a:p>
        </p:txBody>
      </p:sp>
      <p:sp>
        <p:nvSpPr>
          <p:cNvPr id="3" name="コンテンツ プレースホルダー 2">
            <a:extLst>
              <a:ext uri="{FF2B5EF4-FFF2-40B4-BE49-F238E27FC236}">
                <a16:creationId xmlns:a16="http://schemas.microsoft.com/office/drawing/2014/main" id="{9B2D97AC-8B13-3E42-B749-C1F623B51C99}"/>
              </a:ext>
            </a:extLst>
          </p:cNvPr>
          <p:cNvSpPr>
            <a:spLocks noGrp="1"/>
          </p:cNvSpPr>
          <p:nvPr>
            <p:ph idx="1"/>
          </p:nvPr>
        </p:nvSpPr>
        <p:spPr>
          <a:xfrm>
            <a:off x="838200" y="970844"/>
            <a:ext cx="10515600" cy="5206119"/>
          </a:xfrm>
        </p:spPr>
        <p:txBody>
          <a:bodyPr>
            <a:normAutofit fontScale="92500" lnSpcReduction="10000"/>
          </a:bodyPr>
          <a:lstStyle/>
          <a:p>
            <a:r>
              <a:rPr lang="ja-JP" altLang="ja-JP" sz="3200"/>
              <a:t>現代のサイバー空間を、「民主主義国家」と「</a:t>
            </a:r>
            <a:r>
              <a:rPr lang="ja-JP" altLang="en-US" sz="3200"/>
              <a:t>情報支配</a:t>
            </a:r>
            <a:r>
              <a:rPr lang="ja-JP" altLang="ja-JP" sz="3200"/>
              <a:t>国家」と「グローバルテックカンパニー」の</a:t>
            </a:r>
            <a:r>
              <a:rPr lang="en-US" altLang="ja-JP" sz="3200" dirty="0"/>
              <a:t>3</a:t>
            </a:r>
            <a:r>
              <a:rPr lang="ja-JP" altLang="ja-JP" sz="3200"/>
              <a:t>アクターによる、より多くのデータにアクセスするための競争という</a:t>
            </a:r>
            <a:r>
              <a:rPr lang="ja-JP" altLang="en-US" sz="3200"/>
              <a:t>視点で</a:t>
            </a:r>
            <a:r>
              <a:rPr lang="ja-JP" altLang="ja-JP" sz="3200"/>
              <a:t>分析</a:t>
            </a:r>
            <a:r>
              <a:rPr lang="ja-JP" altLang="en-US" sz="3200"/>
              <a:t>した</a:t>
            </a:r>
            <a:endParaRPr lang="ja-JP" altLang="ja-JP" sz="3200"/>
          </a:p>
          <a:p>
            <a:r>
              <a:rPr lang="en-US" altLang="ja-JP" sz="3200" dirty="0"/>
              <a:t>3</a:t>
            </a:r>
            <a:r>
              <a:rPr lang="ja-JP" altLang="ja-JP" sz="3200"/>
              <a:t>アクターは自らの立場を有利にする共通の価値観を、サイバー空間に敷衍しようとしている。民主主義国家は</a:t>
            </a:r>
            <a:r>
              <a:rPr lang="ja-JP" altLang="ja-JP" sz="3200" u="sng"/>
              <a:t>民主主義的</a:t>
            </a:r>
            <a:r>
              <a:rPr lang="ja-JP" altLang="ja-JP" sz="3200"/>
              <a:t>なサイバー空間を、</a:t>
            </a:r>
            <a:r>
              <a:rPr lang="ja-JP" altLang="en-US" sz="3200"/>
              <a:t>情報支配</a:t>
            </a:r>
            <a:r>
              <a:rPr lang="ja-JP" altLang="ja-JP" sz="3200"/>
              <a:t>国家は</a:t>
            </a:r>
            <a:r>
              <a:rPr lang="ja-JP" altLang="ja-JP" sz="3200" u="sng"/>
              <a:t>国家主権</a:t>
            </a:r>
            <a:r>
              <a:rPr lang="ja-JP" altLang="ja-JP" sz="3200"/>
              <a:t>が確保されるサイバー空間を、グローバルテックカンパニーは</a:t>
            </a:r>
            <a:r>
              <a:rPr lang="ja-JP" altLang="ja-JP" sz="3200" u="sng"/>
              <a:t>グローバリゼーション</a:t>
            </a:r>
            <a:r>
              <a:rPr lang="ja-JP" altLang="ja-JP" sz="3200"/>
              <a:t>が担保されるサイバー空間を作り上げようとしている</a:t>
            </a:r>
            <a:endParaRPr lang="en-US" altLang="ja-JP" sz="3200" dirty="0"/>
          </a:p>
          <a:p>
            <a:r>
              <a:rPr lang="ja-JP" altLang="ja-JP" sz="3200"/>
              <a:t>民主主義国家</a:t>
            </a:r>
            <a:r>
              <a:rPr lang="ja-JP" altLang="en-US" sz="3200"/>
              <a:t>は</a:t>
            </a:r>
            <a:r>
              <a:rPr lang="ja-JP" altLang="ja-JP" sz="3200"/>
              <a:t>サイバー空間における民主主義</a:t>
            </a:r>
            <a:r>
              <a:rPr lang="ja-JP" altLang="en-US" sz="3200"/>
              <a:t>も国家主権も</a:t>
            </a:r>
            <a:r>
              <a:rPr lang="ja-JP" altLang="ja-JP" sz="3200"/>
              <a:t>放棄できない。サイバー空間</a:t>
            </a:r>
            <a:r>
              <a:rPr lang="ja-JP" altLang="en-US" sz="3200"/>
              <a:t>のグローバリゼーションが後退する</a:t>
            </a:r>
            <a:endParaRPr lang="en-US" altLang="ja-JP" sz="3200" dirty="0"/>
          </a:p>
        </p:txBody>
      </p:sp>
      <p:sp>
        <p:nvSpPr>
          <p:cNvPr id="4" name="スライド番号プレースホルダー 3">
            <a:extLst>
              <a:ext uri="{FF2B5EF4-FFF2-40B4-BE49-F238E27FC236}">
                <a16:creationId xmlns:a16="http://schemas.microsoft.com/office/drawing/2014/main" id="{40904053-198B-8848-A6D0-1758C7C8AB67}"/>
              </a:ext>
            </a:extLst>
          </p:cNvPr>
          <p:cNvSpPr>
            <a:spLocks noGrp="1"/>
          </p:cNvSpPr>
          <p:nvPr>
            <p:ph type="sldNum" sz="quarter" idx="12"/>
          </p:nvPr>
        </p:nvSpPr>
        <p:spPr/>
        <p:txBody>
          <a:bodyPr/>
          <a:lstStyle/>
          <a:p>
            <a:fld id="{F5913070-F278-1340-809A-032486279543}" type="slidenum">
              <a:rPr kumimoji="1" lang="ja-JP" altLang="en-US" smtClean="0"/>
              <a:t>22</a:t>
            </a:fld>
            <a:endParaRPr kumimoji="1" lang="ja-JP" altLang="en-US"/>
          </a:p>
        </p:txBody>
      </p:sp>
      <p:sp>
        <p:nvSpPr>
          <p:cNvPr id="5" name="フッター プレースホルダー 4">
            <a:extLst>
              <a:ext uri="{FF2B5EF4-FFF2-40B4-BE49-F238E27FC236}">
                <a16:creationId xmlns:a16="http://schemas.microsoft.com/office/drawing/2014/main" id="{4655C9C7-4C45-1B46-94C8-979585DCF3D7}"/>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28546927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454B78-5BAF-F24A-B8A8-F74EB88EFCCE}"/>
              </a:ext>
            </a:extLst>
          </p:cNvPr>
          <p:cNvSpPr>
            <a:spLocks noGrp="1"/>
          </p:cNvSpPr>
          <p:nvPr>
            <p:ph type="title"/>
          </p:nvPr>
        </p:nvSpPr>
        <p:spPr/>
        <p:txBody>
          <a:bodyPr/>
          <a:lstStyle/>
          <a:p>
            <a:r>
              <a:rPr kumimoji="1" lang="ja-JP" altLang="en-US"/>
              <a:t>参考情報</a:t>
            </a:r>
          </a:p>
        </p:txBody>
      </p:sp>
      <p:sp>
        <p:nvSpPr>
          <p:cNvPr id="6" name="テキスト プレースホルダー 5">
            <a:extLst>
              <a:ext uri="{FF2B5EF4-FFF2-40B4-BE49-F238E27FC236}">
                <a16:creationId xmlns:a16="http://schemas.microsoft.com/office/drawing/2014/main" id="{FABB25A4-BBC0-A44F-979B-F033F331BB16}"/>
              </a:ext>
            </a:extLst>
          </p:cNvPr>
          <p:cNvSpPr>
            <a:spLocks noGrp="1"/>
          </p:cNvSpPr>
          <p:nvPr>
            <p:ph type="body" idx="1"/>
          </p:nvPr>
        </p:nvSpPr>
        <p:spPr/>
        <p:txBody>
          <a:bodyPr/>
          <a:lstStyle/>
          <a:p>
            <a:r>
              <a:rPr lang="ja-JP" altLang="en-US"/>
              <a:t>投影、説明の予定無し。</a:t>
            </a:r>
          </a:p>
        </p:txBody>
      </p:sp>
      <p:sp>
        <p:nvSpPr>
          <p:cNvPr id="4" name="フッター プレースホルダー 3">
            <a:extLst>
              <a:ext uri="{FF2B5EF4-FFF2-40B4-BE49-F238E27FC236}">
                <a16:creationId xmlns:a16="http://schemas.microsoft.com/office/drawing/2014/main" id="{17A4F1AC-3DD6-1E4B-AEF3-6DB753CBAFEE}"/>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5" name="スライド番号プレースホルダー 4">
            <a:extLst>
              <a:ext uri="{FF2B5EF4-FFF2-40B4-BE49-F238E27FC236}">
                <a16:creationId xmlns:a16="http://schemas.microsoft.com/office/drawing/2014/main" id="{B6C58AF2-EC39-1147-B072-A688F0C453EF}"/>
              </a:ext>
            </a:extLst>
          </p:cNvPr>
          <p:cNvSpPr>
            <a:spLocks noGrp="1"/>
          </p:cNvSpPr>
          <p:nvPr>
            <p:ph type="sldNum" sz="quarter" idx="12"/>
          </p:nvPr>
        </p:nvSpPr>
        <p:spPr/>
        <p:txBody>
          <a:bodyPr/>
          <a:lstStyle/>
          <a:p>
            <a:fld id="{F5913070-F278-1340-809A-032486279543}" type="slidenum">
              <a:rPr kumimoji="1" lang="ja-JP" altLang="en-US" smtClean="0"/>
              <a:t>23</a:t>
            </a:fld>
            <a:endParaRPr kumimoji="1" lang="ja-JP" altLang="en-US"/>
          </a:p>
        </p:txBody>
      </p:sp>
    </p:spTree>
    <p:extLst>
      <p:ext uri="{BB962C8B-B14F-4D97-AF65-F5344CB8AC3E}">
        <p14:creationId xmlns:p14="http://schemas.microsoft.com/office/powerpoint/2010/main" val="7839047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4926D0-9249-6E41-80CB-9E75FFCBF516}"/>
              </a:ext>
            </a:extLst>
          </p:cNvPr>
          <p:cNvSpPr>
            <a:spLocks noGrp="1"/>
          </p:cNvSpPr>
          <p:nvPr>
            <p:ph type="title"/>
          </p:nvPr>
        </p:nvSpPr>
        <p:spPr>
          <a:xfrm>
            <a:off x="838200" y="47665"/>
            <a:ext cx="10515600" cy="1325563"/>
          </a:xfrm>
        </p:spPr>
        <p:txBody>
          <a:bodyPr/>
          <a:lstStyle/>
          <a:p>
            <a:r>
              <a:rPr lang="ja-JP" altLang="en-US" b="1"/>
              <a:t>要件の充足状況</a:t>
            </a:r>
            <a:endParaRPr kumimoji="1" lang="ja-JP" altLang="en-US"/>
          </a:p>
        </p:txBody>
      </p:sp>
      <p:sp>
        <p:nvSpPr>
          <p:cNvPr id="5" name="スライド番号プレースホルダー 4">
            <a:extLst>
              <a:ext uri="{FF2B5EF4-FFF2-40B4-BE49-F238E27FC236}">
                <a16:creationId xmlns:a16="http://schemas.microsoft.com/office/drawing/2014/main" id="{310051FB-2E86-7240-9586-4AE59A742E59}"/>
              </a:ext>
            </a:extLst>
          </p:cNvPr>
          <p:cNvSpPr>
            <a:spLocks noGrp="1"/>
          </p:cNvSpPr>
          <p:nvPr>
            <p:ph type="sldNum" sz="quarter" idx="12"/>
          </p:nvPr>
        </p:nvSpPr>
        <p:spPr/>
        <p:txBody>
          <a:bodyPr/>
          <a:lstStyle/>
          <a:p>
            <a:fld id="{F5913070-F278-1340-809A-032486279543}" type="slidenum">
              <a:rPr kumimoji="1" lang="ja-JP" altLang="en-US" smtClean="0"/>
              <a:t>24</a:t>
            </a:fld>
            <a:endParaRPr kumimoji="1" lang="ja-JP" altLang="en-US"/>
          </a:p>
        </p:txBody>
      </p:sp>
      <p:graphicFrame>
        <p:nvGraphicFramePr>
          <p:cNvPr id="16" name="表 15">
            <a:extLst>
              <a:ext uri="{FF2B5EF4-FFF2-40B4-BE49-F238E27FC236}">
                <a16:creationId xmlns:a16="http://schemas.microsoft.com/office/drawing/2014/main" id="{4C008645-4CC1-5F43-B3CA-9B7811684FA2}"/>
              </a:ext>
            </a:extLst>
          </p:cNvPr>
          <p:cNvGraphicFramePr>
            <a:graphicFrameLocks noGrp="1"/>
          </p:cNvGraphicFramePr>
          <p:nvPr>
            <p:extLst>
              <p:ext uri="{D42A27DB-BD31-4B8C-83A1-F6EECF244321}">
                <p14:modId xmlns:p14="http://schemas.microsoft.com/office/powerpoint/2010/main" val="2087649655"/>
              </p:ext>
            </p:extLst>
          </p:nvPr>
        </p:nvGraphicFramePr>
        <p:xfrm>
          <a:off x="838200" y="1058435"/>
          <a:ext cx="10964334" cy="2499360"/>
        </p:xfrm>
        <a:graphic>
          <a:graphicData uri="http://schemas.openxmlformats.org/drawingml/2006/table">
            <a:tbl>
              <a:tblPr firstRow="1" firstCol="1" lastRow="1" lastCol="1" bandRow="1" bandCol="1">
                <a:tableStyleId>{2D5ABB26-0587-4C30-8999-92F81FD0307C}</a:tableStyleId>
              </a:tblPr>
              <a:tblGrid>
                <a:gridCol w="2682751">
                  <a:extLst>
                    <a:ext uri="{9D8B030D-6E8A-4147-A177-3AD203B41FA5}">
                      <a16:colId xmlns:a16="http://schemas.microsoft.com/office/drawing/2014/main" val="1282301637"/>
                    </a:ext>
                  </a:extLst>
                </a:gridCol>
                <a:gridCol w="2760962">
                  <a:extLst>
                    <a:ext uri="{9D8B030D-6E8A-4147-A177-3AD203B41FA5}">
                      <a16:colId xmlns:a16="http://schemas.microsoft.com/office/drawing/2014/main" val="1302698430"/>
                    </a:ext>
                  </a:extLst>
                </a:gridCol>
                <a:gridCol w="2956866">
                  <a:extLst>
                    <a:ext uri="{9D8B030D-6E8A-4147-A177-3AD203B41FA5}">
                      <a16:colId xmlns:a16="http://schemas.microsoft.com/office/drawing/2014/main" val="2758354705"/>
                    </a:ext>
                  </a:extLst>
                </a:gridCol>
                <a:gridCol w="2563755">
                  <a:extLst>
                    <a:ext uri="{9D8B030D-6E8A-4147-A177-3AD203B41FA5}">
                      <a16:colId xmlns:a16="http://schemas.microsoft.com/office/drawing/2014/main" val="2583871487"/>
                    </a:ext>
                  </a:extLst>
                </a:gridCol>
              </a:tblGrid>
              <a:tr h="235737">
                <a:tc>
                  <a:txBody>
                    <a:bodyPr/>
                    <a:lstStyle/>
                    <a:p>
                      <a:pPr algn="just">
                        <a:spcAft>
                          <a:spcPts val="0"/>
                        </a:spcAft>
                      </a:pPr>
                      <a:r>
                        <a:rPr lang="en-US" sz="2000" b="1" kern="100" dirty="0">
                          <a:solidFill>
                            <a:schemeClr val="bg1"/>
                          </a:solidFill>
                          <a:effectLst/>
                        </a:rPr>
                        <a:t> </a:t>
                      </a:r>
                      <a:endParaRPr lang="ja-JP" sz="2800" b="1" kern="100">
                        <a:solidFill>
                          <a:schemeClr val="bg1"/>
                        </a:solidFill>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just">
                        <a:spcAft>
                          <a:spcPts val="0"/>
                        </a:spcAft>
                      </a:pPr>
                      <a:r>
                        <a:rPr lang="en-US" sz="2000" b="1" kern="100" dirty="0">
                          <a:solidFill>
                            <a:schemeClr val="bg1"/>
                          </a:solidFill>
                          <a:effectLst/>
                        </a:rPr>
                        <a:t> </a:t>
                      </a:r>
                      <a:endParaRPr lang="ja-JP" sz="2800" b="1" kern="100">
                        <a:solidFill>
                          <a:schemeClr val="bg1"/>
                        </a:solidFill>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ctr">
                        <a:spcAft>
                          <a:spcPts val="0"/>
                        </a:spcAft>
                      </a:pPr>
                      <a:r>
                        <a:rPr lang="en-US" sz="2000" b="1" kern="100" dirty="0">
                          <a:solidFill>
                            <a:schemeClr val="bg1"/>
                          </a:solidFill>
                          <a:effectLst/>
                        </a:rPr>
                        <a:t>[</a:t>
                      </a:r>
                      <a:r>
                        <a:rPr lang="ja-JP" sz="2000" b="1" kern="100">
                          <a:solidFill>
                            <a:schemeClr val="bg1"/>
                          </a:solidFill>
                          <a:effectLst/>
                        </a:rPr>
                        <a:t>承認日</a:t>
                      </a:r>
                      <a:r>
                        <a:rPr lang="en-US" sz="2000" b="1" kern="100" dirty="0">
                          <a:solidFill>
                            <a:schemeClr val="bg1"/>
                          </a:solidFill>
                          <a:effectLst/>
                        </a:rPr>
                        <a:t>]</a:t>
                      </a:r>
                      <a:endParaRPr lang="ja-JP" sz="2800" b="1" kern="100">
                        <a:solidFill>
                          <a:schemeClr val="bg1"/>
                        </a:solidFill>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ctr">
                        <a:spcAft>
                          <a:spcPts val="0"/>
                        </a:spcAft>
                      </a:pPr>
                      <a:r>
                        <a:rPr lang="ja-JP" sz="2000" b="1" kern="100">
                          <a:solidFill>
                            <a:schemeClr val="bg1"/>
                          </a:solidFill>
                          <a:effectLst/>
                        </a:rPr>
                        <a:t>判定結果</a:t>
                      </a:r>
                      <a:endParaRPr lang="ja-JP" sz="2800" b="1" kern="100">
                        <a:solidFill>
                          <a:schemeClr val="bg1"/>
                        </a:solidFill>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extLst>
                  <a:ext uri="{0D108BD9-81ED-4DB2-BD59-A6C34878D82A}">
                    <a16:rowId xmlns:a16="http://schemas.microsoft.com/office/drawing/2014/main" val="3908439673"/>
                  </a:ext>
                </a:extLst>
              </a:tr>
              <a:tr h="565769">
                <a:tc>
                  <a:txBody>
                    <a:bodyPr/>
                    <a:lstStyle/>
                    <a:p>
                      <a:pPr algn="just">
                        <a:spcAft>
                          <a:spcPts val="0"/>
                        </a:spcAft>
                      </a:pPr>
                      <a:r>
                        <a:rPr lang="en-US" sz="2400" kern="100" dirty="0">
                          <a:effectLst/>
                        </a:rPr>
                        <a:t>1. </a:t>
                      </a:r>
                      <a:r>
                        <a:rPr lang="ja-JP" sz="2400" kern="100">
                          <a:effectLst/>
                        </a:rPr>
                        <a:t>外国語：</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ja-JP" sz="2400" kern="100">
                          <a:effectLst/>
                        </a:rPr>
                        <a:t>英語（</a:t>
                      </a:r>
                      <a:r>
                        <a:rPr lang="en-US" sz="2400" kern="100" dirty="0">
                          <a:effectLst/>
                        </a:rPr>
                        <a:t>TOEFL</a:t>
                      </a:r>
                      <a:r>
                        <a:rPr lang="ja-JP" sz="2400" kern="100">
                          <a:effectLst/>
                        </a:rPr>
                        <a:t>　</a:t>
                      </a:r>
                      <a:r>
                        <a:rPr lang="en-US" sz="2400" kern="100" dirty="0">
                          <a:effectLst/>
                        </a:rPr>
                        <a:t>iBT94</a:t>
                      </a:r>
                      <a:r>
                        <a:rPr lang="ja-JP" sz="2400" kern="100">
                          <a:effectLst/>
                        </a:rPr>
                        <a:t>点）</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a:spcAft>
                          <a:spcPts val="0"/>
                        </a:spcAft>
                      </a:pPr>
                      <a:r>
                        <a:rPr lang="en-US" sz="2400" kern="100">
                          <a:effectLst/>
                        </a:rPr>
                        <a:t>2015/5/27</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Aft>
                          <a:spcPts val="0"/>
                        </a:spcAft>
                      </a:pPr>
                      <a:r>
                        <a:rPr lang="ja-JP" sz="2400" kern="100">
                          <a:effectLst/>
                        </a:rPr>
                        <a:t>合格</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7800766"/>
                  </a:ext>
                </a:extLst>
              </a:tr>
              <a:tr h="282885">
                <a:tc>
                  <a:txBody>
                    <a:bodyPr/>
                    <a:lstStyle/>
                    <a:p>
                      <a:pPr algn="just">
                        <a:spcAft>
                          <a:spcPts val="0"/>
                        </a:spcAft>
                      </a:pPr>
                      <a:r>
                        <a:rPr lang="en-US" sz="2400" kern="100">
                          <a:effectLst/>
                        </a:rPr>
                        <a:t>2. </a:t>
                      </a:r>
                      <a:r>
                        <a:rPr lang="ja-JP" sz="2400" kern="100">
                          <a:effectLst/>
                        </a:rPr>
                        <a:t>技法科目：</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US" sz="2400" kern="100" dirty="0">
                          <a:effectLst/>
                        </a:rPr>
                        <a:t> </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a:spcAft>
                          <a:spcPts val="0"/>
                        </a:spcAft>
                      </a:pPr>
                      <a:r>
                        <a:rPr lang="en-US" sz="2400" kern="100">
                          <a:effectLst/>
                        </a:rPr>
                        <a:t> </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Aft>
                          <a:spcPts val="0"/>
                        </a:spcAft>
                      </a:pPr>
                      <a:r>
                        <a:rPr lang="ja-JP" sz="2400" kern="100">
                          <a:effectLst/>
                        </a:rPr>
                        <a:t>免除</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83939705"/>
                  </a:ext>
                </a:extLst>
              </a:tr>
              <a:tr h="565769">
                <a:tc>
                  <a:txBody>
                    <a:bodyPr/>
                    <a:lstStyle/>
                    <a:p>
                      <a:pPr algn="just">
                        <a:spcAft>
                          <a:spcPts val="0"/>
                        </a:spcAft>
                      </a:pPr>
                      <a:r>
                        <a:rPr lang="en-US" sz="2400" kern="100" dirty="0">
                          <a:effectLst/>
                        </a:rPr>
                        <a:t>3. </a:t>
                      </a:r>
                      <a:r>
                        <a:rPr lang="ja-JP" sz="2400" kern="100">
                          <a:effectLst/>
                        </a:rPr>
                        <a:t>新規授業科目企画書：</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US" sz="2400" kern="100" dirty="0">
                          <a:effectLst/>
                        </a:rPr>
                        <a:t> </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a:spcAft>
                          <a:spcPts val="0"/>
                        </a:spcAft>
                      </a:pPr>
                      <a:r>
                        <a:rPr lang="en-US" sz="2400" kern="100" dirty="0">
                          <a:effectLst/>
                        </a:rPr>
                        <a:t> </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Aft>
                          <a:spcPts val="0"/>
                        </a:spcAft>
                      </a:pPr>
                      <a:r>
                        <a:rPr lang="ja-JP" sz="2400" kern="100">
                          <a:effectLst/>
                        </a:rPr>
                        <a:t>免除</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70122453"/>
                  </a:ext>
                </a:extLst>
              </a:tr>
              <a:tr h="282885">
                <a:tc>
                  <a:txBody>
                    <a:bodyPr/>
                    <a:lstStyle/>
                    <a:p>
                      <a:pPr algn="just">
                        <a:spcAft>
                          <a:spcPts val="0"/>
                        </a:spcAft>
                      </a:pPr>
                      <a:r>
                        <a:rPr lang="en-US" sz="2400" kern="100">
                          <a:effectLst/>
                        </a:rPr>
                        <a:t>4. </a:t>
                      </a:r>
                      <a:r>
                        <a:rPr lang="ja-JP" sz="2400" kern="100">
                          <a:effectLst/>
                        </a:rPr>
                        <a:t>教育体験：</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spcAft>
                          <a:spcPts val="0"/>
                        </a:spcAft>
                      </a:pPr>
                      <a:r>
                        <a:rPr lang="en-US" sz="2400" kern="100">
                          <a:effectLst/>
                        </a:rPr>
                        <a:t> </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a:spcAft>
                          <a:spcPts val="0"/>
                        </a:spcAft>
                      </a:pPr>
                      <a:r>
                        <a:rPr lang="en-US" sz="2400" kern="100" dirty="0">
                          <a:effectLst/>
                        </a:rPr>
                        <a:t> </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Aft>
                          <a:spcPts val="0"/>
                        </a:spcAft>
                      </a:pPr>
                      <a:r>
                        <a:rPr lang="ja-JP" sz="2400" kern="100">
                          <a:effectLst/>
                        </a:rPr>
                        <a:t>免除</a:t>
                      </a:r>
                      <a:endParaRPr lang="ja-JP" sz="2800" kern="100">
                        <a:effectLst/>
                        <a:latin typeface="Century" panose="02040604050505020304" pitchFamily="18" charset="0"/>
                        <a:ea typeface="ＭＳ 明朝" panose="02020609040205080304" pitchFamily="49" charset="-128"/>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12724426"/>
                  </a:ext>
                </a:extLst>
              </a:tr>
            </a:tbl>
          </a:graphicData>
        </a:graphic>
      </p:graphicFrame>
      <p:sp>
        <p:nvSpPr>
          <p:cNvPr id="18" name="Rectangle 4">
            <a:extLst>
              <a:ext uri="{FF2B5EF4-FFF2-40B4-BE49-F238E27FC236}">
                <a16:creationId xmlns:a16="http://schemas.microsoft.com/office/drawing/2014/main" id="{C6D545BB-FE89-CF4E-8B2A-2779F1CD6885}"/>
              </a:ext>
            </a:extLst>
          </p:cNvPr>
          <p:cNvSpPr>
            <a:spLocks noChangeArrowheads="1"/>
          </p:cNvSpPr>
          <p:nvPr/>
        </p:nvSpPr>
        <p:spPr bwMode="auto">
          <a:xfrm>
            <a:off x="838200" y="3664411"/>
            <a:ext cx="10964334"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1943100" algn="l"/>
                <a:tab pos="2857500" algn="l"/>
                <a:tab pos="5600700" algn="r"/>
              </a:tabLst>
              <a:defRPr>
                <a:solidFill>
                  <a:schemeClr val="tx1"/>
                </a:solidFill>
                <a:latin typeface="Arial" panose="020B0604020202020204" pitchFamily="34" charset="0"/>
              </a:defRPr>
            </a:lvl1pPr>
            <a:lvl2pPr eaLnBrk="0" fontAlgn="base" hangingPunct="0">
              <a:spcBef>
                <a:spcPct val="0"/>
              </a:spcBef>
              <a:spcAft>
                <a:spcPct val="0"/>
              </a:spcAft>
              <a:tabLst>
                <a:tab pos="1943100" algn="l"/>
                <a:tab pos="2857500" algn="l"/>
                <a:tab pos="5600700" algn="r"/>
              </a:tabLst>
              <a:defRPr>
                <a:solidFill>
                  <a:schemeClr val="tx1"/>
                </a:solidFill>
                <a:latin typeface="Arial" panose="020B0604020202020204" pitchFamily="34" charset="0"/>
              </a:defRPr>
            </a:lvl2pPr>
            <a:lvl3pPr eaLnBrk="0" fontAlgn="base" hangingPunct="0">
              <a:spcBef>
                <a:spcPct val="0"/>
              </a:spcBef>
              <a:spcAft>
                <a:spcPct val="0"/>
              </a:spcAft>
              <a:tabLst>
                <a:tab pos="1943100" algn="l"/>
                <a:tab pos="2857500" algn="l"/>
                <a:tab pos="5600700" algn="r"/>
              </a:tabLst>
              <a:defRPr>
                <a:solidFill>
                  <a:schemeClr val="tx1"/>
                </a:solidFill>
                <a:latin typeface="Arial" panose="020B0604020202020204" pitchFamily="34" charset="0"/>
              </a:defRPr>
            </a:lvl3pPr>
            <a:lvl4pPr eaLnBrk="0" fontAlgn="base" hangingPunct="0">
              <a:spcBef>
                <a:spcPct val="0"/>
              </a:spcBef>
              <a:spcAft>
                <a:spcPct val="0"/>
              </a:spcAft>
              <a:tabLst>
                <a:tab pos="1943100" algn="l"/>
                <a:tab pos="2857500" algn="l"/>
                <a:tab pos="5600700" algn="r"/>
              </a:tabLst>
              <a:defRPr>
                <a:solidFill>
                  <a:schemeClr val="tx1"/>
                </a:solidFill>
                <a:latin typeface="Arial" panose="020B0604020202020204" pitchFamily="34" charset="0"/>
              </a:defRPr>
            </a:lvl4pPr>
            <a:lvl5pPr eaLnBrk="0" fontAlgn="base" hangingPunct="0">
              <a:spcBef>
                <a:spcPct val="0"/>
              </a:spcBef>
              <a:spcAft>
                <a:spcPct val="0"/>
              </a:spcAft>
              <a:tabLst>
                <a:tab pos="1943100" algn="l"/>
                <a:tab pos="2857500" algn="l"/>
                <a:tab pos="5600700" algn="r"/>
              </a:tabLst>
              <a:defRPr>
                <a:solidFill>
                  <a:schemeClr val="tx1"/>
                </a:solidFill>
                <a:latin typeface="Arial" panose="020B0604020202020204" pitchFamily="34" charset="0"/>
              </a:defRPr>
            </a:lvl5pPr>
            <a:lvl6pPr eaLnBrk="0" fontAlgn="base" hangingPunct="0">
              <a:spcBef>
                <a:spcPct val="0"/>
              </a:spcBef>
              <a:spcAft>
                <a:spcPct val="0"/>
              </a:spcAft>
              <a:tabLst>
                <a:tab pos="1943100" algn="l"/>
                <a:tab pos="2857500" algn="l"/>
                <a:tab pos="5600700" algn="r"/>
              </a:tabLst>
              <a:defRPr>
                <a:solidFill>
                  <a:schemeClr val="tx1"/>
                </a:solidFill>
                <a:latin typeface="Arial" panose="020B0604020202020204" pitchFamily="34" charset="0"/>
              </a:defRPr>
            </a:lvl6pPr>
            <a:lvl7pPr eaLnBrk="0" fontAlgn="base" hangingPunct="0">
              <a:spcBef>
                <a:spcPct val="0"/>
              </a:spcBef>
              <a:spcAft>
                <a:spcPct val="0"/>
              </a:spcAft>
              <a:tabLst>
                <a:tab pos="1943100" algn="l"/>
                <a:tab pos="2857500" algn="l"/>
                <a:tab pos="5600700" algn="r"/>
              </a:tabLst>
              <a:defRPr>
                <a:solidFill>
                  <a:schemeClr val="tx1"/>
                </a:solidFill>
                <a:latin typeface="Arial" panose="020B0604020202020204" pitchFamily="34" charset="0"/>
              </a:defRPr>
            </a:lvl7pPr>
            <a:lvl8pPr eaLnBrk="0" fontAlgn="base" hangingPunct="0">
              <a:spcBef>
                <a:spcPct val="0"/>
              </a:spcBef>
              <a:spcAft>
                <a:spcPct val="0"/>
              </a:spcAft>
              <a:tabLst>
                <a:tab pos="1943100" algn="l"/>
                <a:tab pos="2857500" algn="l"/>
                <a:tab pos="5600700" algn="r"/>
              </a:tabLst>
              <a:defRPr>
                <a:solidFill>
                  <a:schemeClr val="tx1"/>
                </a:solidFill>
                <a:latin typeface="Arial" panose="020B0604020202020204" pitchFamily="34" charset="0"/>
              </a:defRPr>
            </a:lvl8pPr>
            <a:lvl9pPr eaLnBrk="0" fontAlgn="base" hangingPunct="0">
              <a:spcBef>
                <a:spcPct val="0"/>
              </a:spcBef>
              <a:spcAft>
                <a:spcPct val="0"/>
              </a:spcAft>
              <a:tabLst>
                <a:tab pos="1943100" algn="l"/>
                <a:tab pos="2857500" algn="l"/>
                <a:tab pos="5600700" algn="r"/>
              </a:tabLs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tab pos="1943100" algn="l"/>
                <a:tab pos="2857500" algn="l"/>
                <a:tab pos="5600700" algn="r"/>
              </a:tabLst>
            </a:pPr>
            <a:r>
              <a:rPr lang="ja-JP" altLang="ja-JP"/>
              <a:t>原著論文掲載　（筆頭者発表　2編）</a:t>
            </a:r>
            <a:endParaRPr lang="en-US" altLang="ja-JP" dirty="0"/>
          </a:p>
          <a:p>
            <a:pPr marL="742950" lvl="1" indent="-285750">
              <a:buFont typeface="Arial" panose="020B0604020202020204" pitchFamily="34" charset="0"/>
              <a:buChar char="•"/>
            </a:pPr>
            <a:r>
              <a:rPr lang="ja-JP" altLang="ja-JP"/>
              <a:t>小宮山功一朗「北朝鮮の情報通信技術産業—金正日がもたらしたいびつな成功と労働力余剰—」情報通信総合研究所発行『</a:t>
            </a:r>
            <a:r>
              <a:rPr lang="en-US" altLang="ja-JP" dirty="0" err="1"/>
              <a:t>InfoCom</a:t>
            </a:r>
            <a:r>
              <a:rPr lang="en-US" altLang="ja-JP" dirty="0"/>
              <a:t> REVIEW</a:t>
            </a:r>
            <a:r>
              <a:rPr lang="ja-JP" altLang="ja-JP"/>
              <a:t>』第</a:t>
            </a:r>
            <a:r>
              <a:rPr lang="en-US" altLang="ja-JP" dirty="0"/>
              <a:t>72</a:t>
            </a:r>
            <a:r>
              <a:rPr lang="ja-JP" altLang="ja-JP"/>
              <a:t>号、</a:t>
            </a:r>
            <a:r>
              <a:rPr lang="en-US" altLang="ja-JP" dirty="0"/>
              <a:t>2019</a:t>
            </a:r>
            <a:r>
              <a:rPr lang="ja-JP" altLang="ja-JP"/>
              <a:t>年</a:t>
            </a:r>
            <a:r>
              <a:rPr lang="en-US" altLang="ja-JP" dirty="0"/>
              <a:t>1</a:t>
            </a:r>
            <a:r>
              <a:rPr lang="ja-JP" altLang="ja-JP"/>
              <a:t>月、</a:t>
            </a:r>
            <a:r>
              <a:rPr lang="en-US" altLang="ja-JP" dirty="0"/>
              <a:t>17-29</a:t>
            </a:r>
            <a:r>
              <a:rPr lang="ja-JP" altLang="ja-JP"/>
              <a:t>頁。 </a:t>
            </a:r>
            <a:endParaRPr lang="en-US" altLang="ja-JP" dirty="0"/>
          </a:p>
          <a:p>
            <a:pPr marL="742950" lvl="1" indent="-285750">
              <a:buFont typeface="Arial" panose="020B0604020202020204" pitchFamily="34" charset="0"/>
              <a:buChar char="•"/>
            </a:pPr>
            <a:r>
              <a:rPr lang="ja-JP" altLang="ja-JP"/>
              <a:t>小宮山功一朗「サイバーセキュリティにおけるインシデント対応コミュニティの発展—目的、機能、文化から見る</a:t>
            </a:r>
            <a:r>
              <a:rPr lang="en-US" altLang="ja-JP" dirty="0"/>
              <a:t>CSIRT</a:t>
            </a:r>
            <a:r>
              <a:rPr lang="ja-JP" altLang="ja-JP"/>
              <a:t>—」『情報通信学会誌』第</a:t>
            </a:r>
            <a:r>
              <a:rPr lang="en-US" altLang="ja-JP" dirty="0"/>
              <a:t>37</a:t>
            </a:r>
            <a:r>
              <a:rPr lang="ja-JP" altLang="ja-JP"/>
              <a:t>巻</a:t>
            </a:r>
            <a:r>
              <a:rPr lang="en-US" altLang="ja-JP" dirty="0"/>
              <a:t>1</a:t>
            </a:r>
            <a:r>
              <a:rPr lang="ja-JP" altLang="ja-JP"/>
              <a:t>号、</a:t>
            </a:r>
            <a:r>
              <a:rPr lang="en-US" altLang="ja-JP" dirty="0"/>
              <a:t>2019</a:t>
            </a:r>
            <a:r>
              <a:rPr lang="ja-JP" altLang="ja-JP"/>
              <a:t>年、</a:t>
            </a:r>
            <a:r>
              <a:rPr lang="en-US" altLang="ja-JP" dirty="0"/>
              <a:t>13-23</a:t>
            </a:r>
            <a:r>
              <a:rPr lang="ja-JP" altLang="ja-JP"/>
              <a:t>頁。 </a:t>
            </a:r>
            <a:endParaRPr lang="en-US" altLang="ja-JP" dirty="0"/>
          </a:p>
          <a:p>
            <a:pPr marL="285750" indent="-285750">
              <a:buFont typeface="Arial" panose="020B0604020202020204" pitchFamily="34" charset="0"/>
              <a:buChar char="•"/>
            </a:pPr>
            <a:r>
              <a:rPr lang="ja-JP" altLang="ja-JP"/>
              <a:t>国際会議発表　（筆頭者発表　</a:t>
            </a:r>
            <a:r>
              <a:rPr lang="en-US" altLang="ja-JP" dirty="0"/>
              <a:t>1</a:t>
            </a:r>
            <a:r>
              <a:rPr lang="ja-JP" altLang="ja-JP"/>
              <a:t>回） </a:t>
            </a:r>
            <a:endParaRPr lang="en-US" altLang="ja-JP" dirty="0"/>
          </a:p>
          <a:p>
            <a:pPr marL="742950" lvl="1" indent="-285750">
              <a:buFont typeface="Arial" panose="020B0604020202020204" pitchFamily="34" charset="0"/>
              <a:buChar char="•"/>
            </a:pPr>
            <a:r>
              <a:rPr lang="en-US" altLang="ja-JP" dirty="0"/>
              <a:t>Koichiro Komiyama, "Confidence Building </a:t>
            </a:r>
            <a:r>
              <a:rPr kumimoji="0" lang="en-US" altLang="ja-JP" dirty="0"/>
              <a:t>Measures in Cyberspace," 2014 TPRC | 42nd Research Conference on Communication, Information and Internet Policy, 2014/9/12 (poster session) (English). </a:t>
            </a:r>
            <a:endParaRPr kumimoji="0" lang="ja-JP" altLang="ja-JP" b="0" i="0" u="none" strike="noStrike" cap="none" normalizeH="0" baseline="0">
              <a:ln>
                <a:noFill/>
              </a:ln>
              <a:solidFill>
                <a:schemeClr val="tx1"/>
              </a:solidFill>
              <a:effectLst/>
              <a:latin typeface="Arial" panose="020B0604020202020204" pitchFamily="34" charset="0"/>
            </a:endParaRPr>
          </a:p>
        </p:txBody>
      </p:sp>
      <p:sp>
        <p:nvSpPr>
          <p:cNvPr id="3" name="フッター プレースホルダー 2">
            <a:extLst>
              <a:ext uri="{FF2B5EF4-FFF2-40B4-BE49-F238E27FC236}">
                <a16:creationId xmlns:a16="http://schemas.microsoft.com/office/drawing/2014/main" id="{9D488873-A395-6E49-8154-6655450B52AE}"/>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6873178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558EEF-E949-BD42-9E41-4102562E4818}"/>
              </a:ext>
            </a:extLst>
          </p:cNvPr>
          <p:cNvSpPr>
            <a:spLocks noGrp="1"/>
          </p:cNvSpPr>
          <p:nvPr>
            <p:ph type="title"/>
          </p:nvPr>
        </p:nvSpPr>
        <p:spPr>
          <a:xfrm>
            <a:off x="838199" y="415636"/>
            <a:ext cx="10515600" cy="397380"/>
          </a:xfrm>
        </p:spPr>
        <p:txBody>
          <a:bodyPr>
            <a:normAutofit fontScale="90000"/>
          </a:bodyPr>
          <a:lstStyle/>
          <a:p>
            <a:r>
              <a:rPr kumimoji="1" lang="ja-JP" altLang="en-US" b="1"/>
              <a:t>本発表資料の参考文献</a:t>
            </a:r>
            <a:endParaRPr kumimoji="1" lang="ja-JP" altLang="en-US" b="1" dirty="0"/>
          </a:p>
        </p:txBody>
      </p:sp>
      <p:sp>
        <p:nvSpPr>
          <p:cNvPr id="3" name="コンテンツ プレースホルダー 2">
            <a:extLst>
              <a:ext uri="{FF2B5EF4-FFF2-40B4-BE49-F238E27FC236}">
                <a16:creationId xmlns:a16="http://schemas.microsoft.com/office/drawing/2014/main" id="{93AE496E-B30F-B14F-88D4-B2C6A524EA16}"/>
              </a:ext>
            </a:extLst>
          </p:cNvPr>
          <p:cNvSpPr>
            <a:spLocks noGrp="1"/>
          </p:cNvSpPr>
          <p:nvPr>
            <p:ph idx="1"/>
          </p:nvPr>
        </p:nvSpPr>
        <p:spPr>
          <a:xfrm>
            <a:off x="165462" y="1157765"/>
            <a:ext cx="11861075" cy="6305839"/>
          </a:xfrm>
        </p:spPr>
        <p:txBody>
          <a:bodyPr>
            <a:normAutofit/>
          </a:bodyPr>
          <a:lstStyle/>
          <a:p>
            <a:pPr marL="0" indent="0">
              <a:buNone/>
            </a:pPr>
            <a:r>
              <a:rPr lang="en-US" altLang="ja-JP" sz="2000" dirty="0" err="1"/>
              <a:t>Denardis</a:t>
            </a:r>
            <a:r>
              <a:rPr lang="en-US" altLang="ja-JP" sz="2000" dirty="0"/>
              <a:t>, Laura. 2015. </a:t>
            </a:r>
            <a:r>
              <a:rPr lang="en-US" altLang="ja-JP" sz="2000" i="1" dirty="0"/>
              <a:t>Global War For Internet Governance</a:t>
            </a:r>
            <a:r>
              <a:rPr lang="en-US" altLang="ja-JP" sz="2000" dirty="0"/>
              <a:t>. Yale University Press.</a:t>
            </a:r>
          </a:p>
          <a:p>
            <a:pPr marL="0" indent="0">
              <a:buNone/>
            </a:pPr>
            <a:r>
              <a:rPr lang="en-US" altLang="ja-JP" sz="2000" dirty="0"/>
              <a:t>Lewis, James Andrew. 2018. “State Practice and Precedent in Cybersecurity Negotiations.” </a:t>
            </a:r>
            <a:r>
              <a:rPr lang="en-US" altLang="ja-JP" sz="2000" i="1" dirty="0"/>
              <a:t>Center for Strategic and International Studies</a:t>
            </a:r>
            <a:r>
              <a:rPr lang="en-US" altLang="ja-JP" sz="2000" dirty="0"/>
              <a:t> 9. Retrieved January 9, 2019 (</a:t>
            </a:r>
            <a:r>
              <a:rPr lang="en-US" altLang="ja-JP" sz="2000" dirty="0">
                <a:hlinkClick r:id="rId2"/>
              </a:rPr>
              <a:t>https://www.csis.org/analysis/state-practice-and-precedent-cybersecurity-negotiations</a:t>
            </a:r>
            <a:r>
              <a:rPr lang="en-US" altLang="ja-JP" sz="2000" dirty="0"/>
              <a:t>).</a:t>
            </a:r>
          </a:p>
          <a:p>
            <a:pPr marL="0" indent="0">
              <a:buNone/>
            </a:pPr>
            <a:r>
              <a:rPr lang="en-US" altLang="ja-JP" sz="2000" dirty="0"/>
              <a:t>Rodrik, Dani. 2012. </a:t>
            </a:r>
            <a:r>
              <a:rPr lang="en-US" altLang="ja-JP" sz="2000" i="1" dirty="0"/>
              <a:t>The Globalization Paradox: Why Global Markets, States, and Democracy Can’t Coexist</a:t>
            </a:r>
            <a:r>
              <a:rPr lang="en-US" altLang="ja-JP" sz="2000" dirty="0"/>
              <a:t>. Kindle Edi. OUP Oxford.</a:t>
            </a:r>
          </a:p>
          <a:p>
            <a:pPr marL="0" indent="0">
              <a:buNone/>
            </a:pPr>
            <a:r>
              <a:rPr lang="ja-JP" altLang="ja-JP" sz="2000"/>
              <a:t>篠田英朗</a:t>
            </a:r>
            <a:r>
              <a:rPr lang="en-US" altLang="ja-JP" sz="2000" dirty="0"/>
              <a:t>. 2007. </a:t>
            </a:r>
            <a:r>
              <a:rPr lang="ja-JP" altLang="ja-JP" sz="2000" i="1"/>
              <a:t>国際社会の秩序</a:t>
            </a:r>
            <a:r>
              <a:rPr lang="en-US" altLang="ja-JP" sz="2000" i="1" dirty="0"/>
              <a:t>.</a:t>
            </a:r>
            <a:r>
              <a:rPr lang="en-US" altLang="ja-JP" sz="2000" dirty="0"/>
              <a:t> </a:t>
            </a:r>
            <a:r>
              <a:rPr lang="ja-JP" altLang="ja-JP" sz="2000"/>
              <a:t>東京大学出版会</a:t>
            </a:r>
            <a:r>
              <a:rPr lang="en-US" altLang="ja-JP" sz="2000" dirty="0"/>
              <a:t>.</a:t>
            </a:r>
            <a:endParaRPr lang="ja-JP" altLang="ja-JP" sz="2000"/>
          </a:p>
          <a:p>
            <a:pPr marL="0" indent="0">
              <a:buNone/>
            </a:pPr>
            <a:r>
              <a:rPr lang="ja-JP" altLang="ja-JP" sz="2000"/>
              <a:t>土屋大洋</a:t>
            </a:r>
            <a:r>
              <a:rPr lang="en-US" altLang="ja-JP" sz="2000" dirty="0"/>
              <a:t>. 2018. “</a:t>
            </a:r>
            <a:r>
              <a:rPr lang="ja-JP" altLang="ja-JP" sz="2000"/>
              <a:t>サイバーに関する安全保障上の課題</a:t>
            </a:r>
            <a:r>
              <a:rPr lang="en-US" altLang="ja-JP" sz="2000" dirty="0"/>
              <a:t>.” </a:t>
            </a:r>
            <a:r>
              <a:rPr lang="ja-JP" altLang="ja-JP" sz="2000"/>
              <a:t>首相官邸ホームページ</a:t>
            </a:r>
            <a:r>
              <a:rPr lang="en-US" altLang="ja-JP" sz="2000" dirty="0"/>
              <a:t>. Retrieved December 4, 2019 (</a:t>
            </a:r>
            <a:r>
              <a:rPr lang="en-US" altLang="ja-JP" sz="2000" dirty="0">
                <a:hlinkClick r:id="rId3"/>
              </a:rPr>
              <a:t>https://www.kantei.go.jp/jp/singi/anzen_bouei2/dai2/siryou3.pdf</a:t>
            </a:r>
            <a:r>
              <a:rPr lang="en-US" altLang="ja-JP" sz="2000" dirty="0"/>
              <a:t>).</a:t>
            </a:r>
          </a:p>
          <a:p>
            <a:pPr marL="0" indent="0">
              <a:buNone/>
            </a:pPr>
            <a:r>
              <a:rPr lang="ja-JP" altLang="ja-JP" sz="2000"/>
              <a:t>ダニ・ロドリック（岩本正明 訳）</a:t>
            </a:r>
            <a:r>
              <a:rPr lang="en-US" altLang="ja-JP" sz="2000" dirty="0"/>
              <a:t>. 2019. </a:t>
            </a:r>
            <a:r>
              <a:rPr lang="ja-JP" altLang="ja-JP" sz="2000" i="1"/>
              <a:t>貿易戦争の政治経済学</a:t>
            </a:r>
            <a:r>
              <a:rPr lang="en-US" altLang="ja-JP" sz="2000" i="1" dirty="0"/>
              <a:t>:</a:t>
            </a:r>
            <a:r>
              <a:rPr lang="ja-JP" altLang="ja-JP" sz="2000" i="1"/>
              <a:t>資本主義を再構築する</a:t>
            </a:r>
            <a:r>
              <a:rPr lang="en-US" altLang="ja-JP" sz="2000" dirty="0"/>
              <a:t>. Kindle Edi. </a:t>
            </a:r>
            <a:r>
              <a:rPr lang="ja-JP" altLang="ja-JP" sz="2000"/>
              <a:t>白水社</a:t>
            </a:r>
            <a:r>
              <a:rPr lang="en-US" altLang="ja-JP" sz="2000" dirty="0"/>
              <a:t>.</a:t>
            </a:r>
            <a:endParaRPr lang="ja-JP" altLang="ja-JP" sz="2000"/>
          </a:p>
          <a:p>
            <a:pPr marL="0" indent="0">
              <a:buNone/>
            </a:pPr>
            <a:endParaRPr lang="ja-JP" altLang="ja-JP" sz="2000"/>
          </a:p>
        </p:txBody>
      </p:sp>
      <p:sp>
        <p:nvSpPr>
          <p:cNvPr id="4" name="スライド番号プレースホルダー 3">
            <a:extLst>
              <a:ext uri="{FF2B5EF4-FFF2-40B4-BE49-F238E27FC236}">
                <a16:creationId xmlns:a16="http://schemas.microsoft.com/office/drawing/2014/main" id="{3CDC9301-D386-D643-BA5A-EBBA996A6627}"/>
              </a:ext>
            </a:extLst>
          </p:cNvPr>
          <p:cNvSpPr>
            <a:spLocks noGrp="1"/>
          </p:cNvSpPr>
          <p:nvPr>
            <p:ph type="sldNum" sz="quarter" idx="12"/>
          </p:nvPr>
        </p:nvSpPr>
        <p:spPr/>
        <p:txBody>
          <a:bodyPr/>
          <a:lstStyle/>
          <a:p>
            <a:fld id="{F5913070-F278-1340-809A-032486279543}" type="slidenum">
              <a:rPr kumimoji="1" lang="ja-JP" altLang="en-US" smtClean="0"/>
              <a:t>25</a:t>
            </a:fld>
            <a:endParaRPr kumimoji="1" lang="ja-JP" altLang="en-US"/>
          </a:p>
        </p:txBody>
      </p:sp>
      <p:sp>
        <p:nvSpPr>
          <p:cNvPr id="5" name="フッター プレースホルダー 4">
            <a:extLst>
              <a:ext uri="{FF2B5EF4-FFF2-40B4-BE49-F238E27FC236}">
                <a16:creationId xmlns:a16="http://schemas.microsoft.com/office/drawing/2014/main" id="{0A70F9B4-887F-0945-89DB-233692B1011C}"/>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1897670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2F6EB6-CA8C-334D-B2C8-E2715760ABA1}"/>
              </a:ext>
            </a:extLst>
          </p:cNvPr>
          <p:cNvSpPr>
            <a:spLocks noGrp="1"/>
          </p:cNvSpPr>
          <p:nvPr>
            <p:ph type="title"/>
          </p:nvPr>
        </p:nvSpPr>
        <p:spPr/>
        <p:txBody>
          <a:bodyPr/>
          <a:lstStyle/>
          <a:p>
            <a:r>
              <a:rPr kumimoji="1" lang="ja-JP" altLang="en-US" b="1"/>
              <a:t>本研究の目的と意義</a:t>
            </a:r>
            <a:endParaRPr kumimoji="1" lang="ja-JP" altLang="en-US" b="1" dirty="0"/>
          </a:p>
        </p:txBody>
      </p:sp>
      <p:sp>
        <p:nvSpPr>
          <p:cNvPr id="3" name="コンテンツ プレースホルダー 2">
            <a:extLst>
              <a:ext uri="{FF2B5EF4-FFF2-40B4-BE49-F238E27FC236}">
                <a16:creationId xmlns:a16="http://schemas.microsoft.com/office/drawing/2014/main" id="{7A0C8E6B-7900-714D-8EBB-40E162ED4822}"/>
              </a:ext>
            </a:extLst>
          </p:cNvPr>
          <p:cNvSpPr>
            <a:spLocks noGrp="1"/>
          </p:cNvSpPr>
          <p:nvPr>
            <p:ph idx="1"/>
          </p:nvPr>
        </p:nvSpPr>
        <p:spPr>
          <a:xfrm>
            <a:off x="838200" y="1825624"/>
            <a:ext cx="10515600" cy="4530725"/>
          </a:xfrm>
        </p:spPr>
        <p:txBody>
          <a:bodyPr>
            <a:normAutofit/>
          </a:bodyPr>
          <a:lstStyle/>
          <a:p>
            <a:r>
              <a:rPr lang="ja-JP" altLang="ja-JP"/>
              <a:t>経済活動、政治活動、軍事活動の多くがサイバー空間で繰り広げられる時代となり、サイバー空間をアナーキーのまま放置するリスクが高まっている。</a:t>
            </a:r>
            <a:r>
              <a:rPr lang="ja-JP" altLang="ja-JP" u="sng"/>
              <a:t>この空間を手懐ける</a:t>
            </a:r>
            <a:r>
              <a:rPr lang="ja-JP" altLang="en-US" u="sng"/>
              <a:t>秩序</a:t>
            </a:r>
            <a:r>
              <a:rPr lang="ja-JP" altLang="ja-JP" u="sng"/>
              <a:t>が希求されている</a:t>
            </a:r>
            <a:r>
              <a:rPr lang="ja-JP" altLang="en-US" u="sng"/>
              <a:t>。</a:t>
            </a:r>
            <a:endParaRPr lang="en-US" altLang="ja-JP" u="sng" dirty="0"/>
          </a:p>
          <a:p>
            <a:pPr lvl="1"/>
            <a:r>
              <a:rPr lang="ja-JP" altLang="en-US"/>
              <a:t>誰と誰が何を巡って争っているのか</a:t>
            </a:r>
            <a:r>
              <a:rPr lang="en-US" altLang="ja-JP" dirty="0"/>
              <a:t>:</a:t>
            </a:r>
            <a:r>
              <a:rPr lang="ja-JP" altLang="en-US"/>
              <a:t> サイバー空間が</a:t>
            </a:r>
            <a:r>
              <a:rPr lang="ja-JP" altLang="ja-JP"/>
              <a:t>国際政治でいうアナーキー状態</a:t>
            </a:r>
            <a:r>
              <a:rPr lang="ja-JP" altLang="en-US"/>
              <a:t>だとして、力の争奪戦のアクターをどのように設定するか。</a:t>
            </a:r>
            <a:endParaRPr lang="en-US" altLang="ja-JP" dirty="0"/>
          </a:p>
        </p:txBody>
      </p:sp>
      <p:sp>
        <p:nvSpPr>
          <p:cNvPr id="4" name="スライド番号プレースホルダー 3">
            <a:extLst>
              <a:ext uri="{FF2B5EF4-FFF2-40B4-BE49-F238E27FC236}">
                <a16:creationId xmlns:a16="http://schemas.microsoft.com/office/drawing/2014/main" id="{E1C4D584-3ACE-6D40-8FD1-21783465784D}"/>
              </a:ext>
            </a:extLst>
          </p:cNvPr>
          <p:cNvSpPr>
            <a:spLocks noGrp="1"/>
          </p:cNvSpPr>
          <p:nvPr>
            <p:ph type="sldNum" sz="quarter" idx="12"/>
          </p:nvPr>
        </p:nvSpPr>
        <p:spPr/>
        <p:txBody>
          <a:bodyPr/>
          <a:lstStyle/>
          <a:p>
            <a:fld id="{F5913070-F278-1340-809A-032486279543}" type="slidenum">
              <a:rPr kumimoji="1" lang="ja-JP" altLang="en-US" smtClean="0"/>
              <a:t>3</a:t>
            </a:fld>
            <a:endParaRPr kumimoji="1" lang="ja-JP" altLang="en-US"/>
          </a:p>
        </p:txBody>
      </p:sp>
      <p:sp>
        <p:nvSpPr>
          <p:cNvPr id="5" name="フッター プレースホルダー 4">
            <a:extLst>
              <a:ext uri="{FF2B5EF4-FFF2-40B4-BE49-F238E27FC236}">
                <a16:creationId xmlns:a16="http://schemas.microsoft.com/office/drawing/2014/main" id="{06340CE0-3B76-764F-8FB6-3CB7CB04C3FB}"/>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17919658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BA6D126-1405-7B47-B1FE-906BC1556638}"/>
              </a:ext>
            </a:extLst>
          </p:cNvPr>
          <p:cNvSpPr>
            <a:spLocks noGrp="1"/>
          </p:cNvSpPr>
          <p:nvPr>
            <p:ph type="title"/>
          </p:nvPr>
        </p:nvSpPr>
        <p:spPr>
          <a:xfrm>
            <a:off x="838200" y="0"/>
            <a:ext cx="10515600" cy="1325563"/>
          </a:xfrm>
        </p:spPr>
        <p:txBody>
          <a:bodyPr/>
          <a:lstStyle/>
          <a:p>
            <a:r>
              <a:rPr kumimoji="1" lang="ja-JP" altLang="en-US" b="1"/>
              <a:t>用語</a:t>
            </a:r>
            <a:r>
              <a:rPr kumimoji="1" lang="ja-JP" altLang="en-US" b="1" dirty="0"/>
              <a:t>の定義</a:t>
            </a:r>
          </a:p>
        </p:txBody>
      </p:sp>
      <p:sp>
        <p:nvSpPr>
          <p:cNvPr id="3" name="コンテンツ プレースホルダー 2">
            <a:extLst>
              <a:ext uri="{FF2B5EF4-FFF2-40B4-BE49-F238E27FC236}">
                <a16:creationId xmlns:a16="http://schemas.microsoft.com/office/drawing/2014/main" id="{24140B74-CEC5-D44B-9794-F330B3575416}"/>
              </a:ext>
            </a:extLst>
          </p:cNvPr>
          <p:cNvSpPr>
            <a:spLocks noGrp="1"/>
          </p:cNvSpPr>
          <p:nvPr>
            <p:ph idx="1"/>
          </p:nvPr>
        </p:nvSpPr>
        <p:spPr>
          <a:xfrm>
            <a:off x="838200" y="1110608"/>
            <a:ext cx="10515600" cy="5410200"/>
          </a:xfrm>
        </p:spPr>
        <p:txBody>
          <a:bodyPr>
            <a:normAutofit fontScale="92500" lnSpcReduction="20000"/>
          </a:bodyPr>
          <a:lstStyle/>
          <a:p>
            <a:r>
              <a:rPr kumimoji="1" lang="ja-JP" altLang="en-US" dirty="0"/>
              <a:t>サイバー空間</a:t>
            </a:r>
            <a:endParaRPr kumimoji="1" lang="en-US" altLang="ja-JP" dirty="0"/>
          </a:p>
          <a:p>
            <a:pPr lvl="1"/>
            <a:r>
              <a:rPr lang="ja-JP" altLang="en-US"/>
              <a:t>「</a:t>
            </a:r>
            <a:r>
              <a:rPr lang="en-US" altLang="ja-JP" dirty="0"/>
              <a:t>『</a:t>
            </a:r>
            <a:r>
              <a:rPr lang="ja-JP" altLang="en-US" dirty="0"/>
              <a:t>通信端末＋通信回線（有線・無線）＋記憶装置＋データ </a:t>
            </a:r>
            <a:r>
              <a:rPr lang="en-US" altLang="ja-JP" dirty="0"/>
              <a:t>(</a:t>
            </a:r>
            <a:r>
              <a:rPr lang="ja-JP" altLang="en-US"/>
              <a:t>土屋</a:t>
            </a:r>
            <a:r>
              <a:rPr lang="en-US" altLang="ja-JP" dirty="0"/>
              <a:t>2018)</a:t>
            </a:r>
            <a:r>
              <a:rPr lang="ja-JP" altLang="en-US"/>
              <a:t> </a:t>
            </a:r>
            <a:r>
              <a:rPr lang="en-US" altLang="ja-JP" dirty="0"/>
              <a:t>』</a:t>
            </a:r>
            <a:r>
              <a:rPr lang="ja-JP" altLang="en-US" dirty="0"/>
              <a:t>しかしエラスティック</a:t>
            </a:r>
            <a:r>
              <a:rPr lang="en-US" altLang="ja-JP" dirty="0"/>
              <a:t>(</a:t>
            </a:r>
            <a:r>
              <a:rPr lang="ja-JP" altLang="en-US" dirty="0"/>
              <a:t>伸び縮みする</a:t>
            </a:r>
            <a:r>
              <a:rPr lang="en-US" altLang="ja-JP" dirty="0"/>
              <a:t>)</a:t>
            </a:r>
            <a:r>
              <a:rPr lang="ja-JP" altLang="en-US" dirty="0"/>
              <a:t>で</a:t>
            </a:r>
            <a:r>
              <a:rPr lang="ja-JP" altLang="en-US"/>
              <a:t>ある」</a:t>
            </a:r>
            <a:endParaRPr lang="en-US" altLang="ja-JP" dirty="0"/>
          </a:p>
          <a:p>
            <a:r>
              <a:rPr lang="ja-JP" altLang="en-US">
                <a:solidFill>
                  <a:srgbClr val="FF0000"/>
                </a:solidFill>
              </a:rPr>
              <a:t>サイバーパワー</a:t>
            </a:r>
            <a:endParaRPr lang="en-US" altLang="ja-JP" dirty="0">
              <a:solidFill>
                <a:srgbClr val="FF0000"/>
              </a:solidFill>
            </a:endParaRPr>
          </a:p>
          <a:p>
            <a:pPr lvl="1"/>
            <a:r>
              <a:rPr lang="ja-JP" altLang="ja-JP">
                <a:solidFill>
                  <a:srgbClr val="FF0000"/>
                </a:solidFill>
              </a:rPr>
              <a:t>より多くのデータにアクセスする力</a:t>
            </a:r>
            <a:r>
              <a:rPr lang="ja-JP" altLang="en-US">
                <a:solidFill>
                  <a:srgbClr val="FF0000"/>
                </a:solidFill>
              </a:rPr>
              <a:t>。</a:t>
            </a:r>
            <a:r>
              <a:rPr lang="ja-JP" altLang="ja-JP">
                <a:solidFill>
                  <a:srgbClr val="FF0000"/>
                </a:solidFill>
              </a:rPr>
              <a:t>データは人を呼び、データは金を呼び、データはさらなるデータを呼ぶ</a:t>
            </a:r>
            <a:r>
              <a:rPr lang="ja-JP" altLang="en-US">
                <a:solidFill>
                  <a:srgbClr val="FF0000"/>
                </a:solidFill>
              </a:rPr>
              <a:t>ため、パワーは</a:t>
            </a:r>
            <a:r>
              <a:rPr lang="ja-JP" altLang="ja-JP">
                <a:solidFill>
                  <a:srgbClr val="FF0000"/>
                </a:solidFill>
              </a:rPr>
              <a:t>少数の者の手に</a:t>
            </a:r>
            <a:r>
              <a:rPr lang="ja-JP" altLang="en-US">
                <a:solidFill>
                  <a:srgbClr val="FF0000"/>
                </a:solidFill>
              </a:rPr>
              <a:t>集中する性質を持つ</a:t>
            </a:r>
            <a:endParaRPr lang="en-US" altLang="ja-JP" dirty="0">
              <a:solidFill>
                <a:srgbClr val="FF0000"/>
              </a:solidFill>
            </a:endParaRPr>
          </a:p>
          <a:p>
            <a:r>
              <a:rPr lang="ja-JP" altLang="ja-JP"/>
              <a:t>民主主義国家</a:t>
            </a:r>
            <a:endParaRPr lang="en-US" altLang="ja-JP" dirty="0"/>
          </a:p>
          <a:p>
            <a:pPr lvl="1"/>
            <a:r>
              <a:rPr lang="en-US" altLang="ja-JP" dirty="0"/>
              <a:t>G7</a:t>
            </a:r>
            <a:r>
              <a:rPr lang="ja-JP" altLang="en-US"/>
              <a:t>などのリベラルな民主主義を標榜する国家群</a:t>
            </a:r>
            <a:endParaRPr lang="en-US" altLang="ja-JP" dirty="0"/>
          </a:p>
          <a:p>
            <a:r>
              <a:rPr lang="ja-JP" altLang="en-US">
                <a:solidFill>
                  <a:srgbClr val="FF0000"/>
                </a:solidFill>
              </a:rPr>
              <a:t>情報支配国家</a:t>
            </a:r>
            <a:endParaRPr lang="en-US" altLang="ja-JP" dirty="0">
              <a:solidFill>
                <a:srgbClr val="FF0000"/>
              </a:solidFill>
            </a:endParaRPr>
          </a:p>
          <a:p>
            <a:pPr lvl="1"/>
            <a:r>
              <a:rPr lang="ja-JP" altLang="en-US"/>
              <a:t>中国、ロシア、北朝鮮、中東イスラム諸国</a:t>
            </a:r>
            <a:endParaRPr lang="en-US" altLang="ja-JP" dirty="0"/>
          </a:p>
          <a:p>
            <a:pPr lvl="1"/>
            <a:r>
              <a:rPr lang="ja-JP" altLang="ja-JP">
                <a:solidFill>
                  <a:srgbClr val="FF0000"/>
                </a:solidFill>
              </a:rPr>
              <a:t>権威主義体制がとられることの多いこれらの国々では、情報の自由な流通よりも、治安の維持や政治の安定が優先される</a:t>
            </a:r>
            <a:endParaRPr lang="en-US" altLang="ja-JP" dirty="0">
              <a:solidFill>
                <a:srgbClr val="FF0000"/>
              </a:solidFill>
            </a:endParaRPr>
          </a:p>
          <a:p>
            <a:r>
              <a:rPr lang="ja-JP" altLang="en-US"/>
              <a:t>グローバルテックカンパニー</a:t>
            </a:r>
            <a:endParaRPr lang="en-US" altLang="ja-JP" dirty="0"/>
          </a:p>
          <a:p>
            <a:pPr lvl="1"/>
            <a:r>
              <a:rPr lang="ja-JP" altLang="en-US"/>
              <a:t>グーグル、アマゾン、マイクロソフト、アリババなど</a:t>
            </a:r>
            <a:endParaRPr lang="en-US" altLang="ja-JP" dirty="0"/>
          </a:p>
          <a:p>
            <a:pPr lvl="1"/>
            <a:r>
              <a:rPr lang="ja-JP" altLang="en-US"/>
              <a:t>トランスナショナルな企業で、収益の一定の割合を国外市場から得ている</a:t>
            </a:r>
            <a:endParaRPr lang="en-US" altLang="ja-JP" dirty="0"/>
          </a:p>
        </p:txBody>
      </p:sp>
      <p:sp>
        <p:nvSpPr>
          <p:cNvPr id="6" name="スライド番号プレースホルダー 5">
            <a:extLst>
              <a:ext uri="{FF2B5EF4-FFF2-40B4-BE49-F238E27FC236}">
                <a16:creationId xmlns:a16="http://schemas.microsoft.com/office/drawing/2014/main" id="{58BC1767-41F6-8242-B4A9-BA0294DB86D2}"/>
              </a:ext>
            </a:extLst>
          </p:cNvPr>
          <p:cNvSpPr>
            <a:spLocks noGrp="1"/>
          </p:cNvSpPr>
          <p:nvPr>
            <p:ph type="sldNum" sz="quarter" idx="12"/>
          </p:nvPr>
        </p:nvSpPr>
        <p:spPr/>
        <p:txBody>
          <a:bodyPr/>
          <a:lstStyle/>
          <a:p>
            <a:fld id="{F5913070-F278-1340-809A-032486279543}" type="slidenum">
              <a:rPr kumimoji="1" lang="ja-JP" altLang="en-US" smtClean="0"/>
              <a:t>4</a:t>
            </a:fld>
            <a:endParaRPr kumimoji="1" lang="ja-JP" altLang="en-US"/>
          </a:p>
        </p:txBody>
      </p:sp>
      <p:sp>
        <p:nvSpPr>
          <p:cNvPr id="4" name="フッター プレースホルダー 3">
            <a:extLst>
              <a:ext uri="{FF2B5EF4-FFF2-40B4-BE49-F238E27FC236}">
                <a16:creationId xmlns:a16="http://schemas.microsoft.com/office/drawing/2014/main" id="{A7B8477F-C805-6849-A701-363A43E556E0}"/>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35453601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9C3039D-3BBD-CC40-AA9A-6DD13E1198A7}"/>
              </a:ext>
            </a:extLst>
          </p:cNvPr>
          <p:cNvSpPr>
            <a:spLocks noGrp="1"/>
          </p:cNvSpPr>
          <p:nvPr>
            <p:ph type="title"/>
          </p:nvPr>
        </p:nvSpPr>
        <p:spPr>
          <a:xfrm>
            <a:off x="429768" y="411480"/>
            <a:ext cx="11201400" cy="1106424"/>
          </a:xfrm>
        </p:spPr>
        <p:txBody>
          <a:bodyPr>
            <a:normAutofit/>
          </a:bodyPr>
          <a:lstStyle/>
          <a:p>
            <a:r>
              <a:rPr kumimoji="1" lang="ja-JP" altLang="en-US" sz="3600" b="1"/>
              <a:t>先行研究 インターネット・ガバナンス論</a:t>
            </a:r>
          </a:p>
        </p:txBody>
      </p:sp>
      <p:sp>
        <p:nvSpPr>
          <p:cNvPr id="3" name="コンテンツ プレースホルダー 2">
            <a:extLst>
              <a:ext uri="{FF2B5EF4-FFF2-40B4-BE49-F238E27FC236}">
                <a16:creationId xmlns:a16="http://schemas.microsoft.com/office/drawing/2014/main" id="{A8500393-9631-F04C-AF79-D67C41BC0EF1}"/>
              </a:ext>
            </a:extLst>
          </p:cNvPr>
          <p:cNvSpPr>
            <a:spLocks noGrp="1"/>
          </p:cNvSpPr>
          <p:nvPr>
            <p:ph idx="1"/>
          </p:nvPr>
        </p:nvSpPr>
        <p:spPr>
          <a:xfrm>
            <a:off x="5388429" y="1459616"/>
            <a:ext cx="6672507" cy="4520560"/>
          </a:xfrm>
        </p:spPr>
        <p:txBody>
          <a:bodyPr anchor="ctr">
            <a:normAutofit lnSpcReduction="10000"/>
          </a:bodyPr>
          <a:lstStyle/>
          <a:p>
            <a:r>
              <a:rPr kumimoji="1" lang="ja-JP" altLang="en-US" sz="2400"/>
              <a:t>インターネット・ガバナンスの視座</a:t>
            </a:r>
            <a:endParaRPr kumimoji="1" lang="en-US" altLang="ja-JP" sz="2400" dirty="0"/>
          </a:p>
          <a:p>
            <a:pPr lvl="1"/>
            <a:r>
              <a:rPr lang="ja-JP" altLang="en-US"/>
              <a:t>インターネットガバナンスは「インターネット資源管理」、「標準の策定」、</a:t>
            </a:r>
            <a:r>
              <a:rPr lang="ja-JP" altLang="en-US" u="sng"/>
              <a:t>「サイバーセキュリティガバナンス」</a:t>
            </a:r>
            <a:r>
              <a:rPr lang="ja-JP" altLang="en-US"/>
              <a:t>、「相互接続に関する合意形成」、「情報仲介の政策的役割」、「システム化された知的財産保護」の集合 </a:t>
            </a:r>
            <a:r>
              <a:rPr lang="en-US" altLang="ja-JP" dirty="0"/>
              <a:t>(</a:t>
            </a:r>
            <a:r>
              <a:rPr lang="en-US" altLang="ja-JP" dirty="0" err="1"/>
              <a:t>Denardis</a:t>
            </a:r>
            <a:r>
              <a:rPr lang="en-US" altLang="ja-JP" dirty="0"/>
              <a:t> 2015)</a:t>
            </a:r>
          </a:p>
          <a:p>
            <a:pPr lvl="1"/>
            <a:r>
              <a:rPr lang="ja-JP" altLang="en-US"/>
              <a:t>「官・民・市民社会の対等な参加」 で「自律・分散・協調」のインターネットを保持する</a:t>
            </a:r>
            <a:endParaRPr lang="en-US" altLang="ja-JP" dirty="0"/>
          </a:p>
          <a:p>
            <a:pPr lvl="1"/>
            <a:r>
              <a:rPr lang="ja-JP" altLang="en-US" u="sng"/>
              <a:t>身体の安全、家族の安全、民族の安全、宗教の安全は言論の自由と同等に重要であることを軽視</a:t>
            </a:r>
            <a:endParaRPr lang="ja-JP" altLang="en-US"/>
          </a:p>
        </p:txBody>
      </p:sp>
      <p:sp>
        <p:nvSpPr>
          <p:cNvPr id="4" name="スライド番号プレースホルダー 3">
            <a:extLst>
              <a:ext uri="{FF2B5EF4-FFF2-40B4-BE49-F238E27FC236}">
                <a16:creationId xmlns:a16="http://schemas.microsoft.com/office/drawing/2014/main" id="{808A641E-72D7-7747-B449-F82A7205A235}"/>
              </a:ext>
            </a:extLst>
          </p:cNvPr>
          <p:cNvSpPr>
            <a:spLocks noGrp="1"/>
          </p:cNvSpPr>
          <p:nvPr>
            <p:ph type="sldNum" sz="quarter" idx="12"/>
          </p:nvPr>
        </p:nvSpPr>
        <p:spPr>
          <a:xfrm>
            <a:off x="8595360" y="6356350"/>
            <a:ext cx="2743200" cy="365125"/>
          </a:xfrm>
        </p:spPr>
        <p:txBody>
          <a:bodyPr>
            <a:normAutofit/>
          </a:bodyPr>
          <a:lstStyle/>
          <a:p>
            <a:pPr>
              <a:spcAft>
                <a:spcPts val="600"/>
              </a:spcAft>
            </a:pPr>
            <a:fld id="{F5913070-F278-1340-809A-032486279543}" type="slidenum">
              <a:rPr kumimoji="1" lang="ja-JP" altLang="en-US">
                <a:solidFill>
                  <a:schemeClr val="tx1">
                    <a:lumMod val="50000"/>
                    <a:lumOff val="50000"/>
                  </a:schemeClr>
                </a:solidFill>
              </a:rPr>
              <a:pPr>
                <a:spcAft>
                  <a:spcPts val="600"/>
                </a:spcAft>
              </a:pPr>
              <a:t>5</a:t>
            </a:fld>
            <a:endParaRPr kumimoji="1" lang="ja-JP" altLang="en-US">
              <a:solidFill>
                <a:schemeClr val="tx1">
                  <a:lumMod val="50000"/>
                  <a:lumOff val="50000"/>
                </a:schemeClr>
              </a:solidFill>
            </a:endParaRPr>
          </a:p>
        </p:txBody>
      </p:sp>
      <p:pic>
        <p:nvPicPr>
          <p:cNvPr id="6" name="図 5">
            <a:extLst>
              <a:ext uri="{FF2B5EF4-FFF2-40B4-BE49-F238E27FC236}">
                <a16:creationId xmlns:a16="http://schemas.microsoft.com/office/drawing/2014/main" id="{D3605844-7945-D44B-9970-C14D48A76F6F}"/>
              </a:ext>
            </a:extLst>
          </p:cNvPr>
          <p:cNvPicPr/>
          <p:nvPr/>
        </p:nvPicPr>
        <p:blipFill>
          <a:blip r:embed="rId3" cstate="print">
            <a:extLst>
              <a:ext uri="{28A0092B-C50C-407E-A947-70E740481C1C}">
                <a14:useLocalDpi xmlns:a14="http://schemas.microsoft.com/office/drawing/2010/main" val="0"/>
              </a:ext>
            </a:extLst>
          </a:blip>
          <a:stretch>
            <a:fillRect/>
          </a:stretch>
        </p:blipFill>
        <p:spPr bwMode="auto">
          <a:xfrm>
            <a:off x="-2004042" y="1305261"/>
            <a:ext cx="9791918" cy="4954281"/>
          </a:xfrm>
          <a:prstGeom prst="rect">
            <a:avLst/>
          </a:prstGeom>
          <a:noFill/>
        </p:spPr>
      </p:pic>
      <p:sp>
        <p:nvSpPr>
          <p:cNvPr id="7" name="正方形/長方形 6">
            <a:extLst>
              <a:ext uri="{FF2B5EF4-FFF2-40B4-BE49-F238E27FC236}">
                <a16:creationId xmlns:a16="http://schemas.microsoft.com/office/drawing/2014/main" id="{0E71EB1F-475D-324A-AF34-042F2CDD43B6}"/>
              </a:ext>
            </a:extLst>
          </p:cNvPr>
          <p:cNvSpPr/>
          <p:nvPr/>
        </p:nvSpPr>
        <p:spPr>
          <a:xfrm>
            <a:off x="-65532" y="6232866"/>
            <a:ext cx="6096000" cy="339324"/>
          </a:xfrm>
          <a:prstGeom prst="rect">
            <a:avLst/>
          </a:prstGeom>
        </p:spPr>
        <p:txBody>
          <a:bodyPr>
            <a:spAutoFit/>
          </a:bodyPr>
          <a:lstStyle/>
          <a:p>
            <a:pPr algn="ctr">
              <a:lnSpc>
                <a:spcPct val="150000"/>
              </a:lnSpc>
              <a:spcAft>
                <a:spcPts val="0"/>
              </a:spcAft>
            </a:pPr>
            <a:r>
              <a:rPr lang="ja-JP" altLang="en-US" sz="1200" b="1" kern="100" dirty="0">
                <a:ea typeface="ＭＳ 明朝" panose="02020609040205080304" pitchFamily="49" charset="-128"/>
                <a:cs typeface="Times New Roman" panose="02020603050405020304" pitchFamily="18" charset="0"/>
              </a:rPr>
              <a:t>図</a:t>
            </a:r>
            <a:r>
              <a:rPr lang="en-US" altLang="ja-JP" sz="1200" b="1" kern="100" dirty="0">
                <a:ea typeface="ＭＳ 明朝" panose="02020609040205080304" pitchFamily="49" charset="-128"/>
                <a:cs typeface="Times New Roman" panose="02020603050405020304" pitchFamily="18" charset="0"/>
              </a:rPr>
              <a:t>1</a:t>
            </a:r>
            <a:r>
              <a:rPr lang="ja-JP" altLang="en-US" sz="1200" b="1" kern="100" dirty="0">
                <a:ea typeface="ＭＳ 明朝" panose="02020609040205080304" pitchFamily="49" charset="-128"/>
                <a:cs typeface="Times New Roman" panose="02020603050405020304" pitchFamily="18" charset="0"/>
              </a:rPr>
              <a:t> </a:t>
            </a:r>
            <a:r>
              <a:rPr lang="ja-JP" altLang="ja-JP" sz="1200" b="1" kern="100" dirty="0">
                <a:ea typeface="ＭＳ 明朝" panose="02020609040205080304" pitchFamily="49" charset="-128"/>
                <a:cs typeface="Times New Roman" panose="02020603050405020304" pitchFamily="18" charset="0"/>
              </a:rPr>
              <a:t>インターネットガバナンス論におけるサイバー空間のイメージ</a:t>
            </a:r>
          </a:p>
        </p:txBody>
      </p:sp>
      <p:sp>
        <p:nvSpPr>
          <p:cNvPr id="5" name="フッター プレースホルダー 4">
            <a:extLst>
              <a:ext uri="{FF2B5EF4-FFF2-40B4-BE49-F238E27FC236}">
                <a16:creationId xmlns:a16="http://schemas.microsoft.com/office/drawing/2014/main" id="{F9E35432-16D4-BC45-9F59-9BA2BDFB15FF}"/>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3096434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4CE220-CD41-734A-926A-B347B664B154}"/>
              </a:ext>
            </a:extLst>
          </p:cNvPr>
          <p:cNvSpPr>
            <a:spLocks noGrp="1"/>
          </p:cNvSpPr>
          <p:nvPr>
            <p:ph type="title"/>
          </p:nvPr>
        </p:nvSpPr>
        <p:spPr>
          <a:xfrm>
            <a:off x="429768" y="411480"/>
            <a:ext cx="11201400" cy="1106424"/>
          </a:xfrm>
        </p:spPr>
        <p:txBody>
          <a:bodyPr>
            <a:normAutofit/>
          </a:bodyPr>
          <a:lstStyle/>
          <a:p>
            <a:r>
              <a:rPr kumimoji="1" lang="ja-JP" altLang="en-US" sz="3600" b="1"/>
              <a:t>先行研究 国際関係論</a:t>
            </a:r>
          </a:p>
        </p:txBody>
      </p:sp>
      <p:sp>
        <p:nvSpPr>
          <p:cNvPr id="3" name="コンテンツ プレースホルダー 2">
            <a:extLst>
              <a:ext uri="{FF2B5EF4-FFF2-40B4-BE49-F238E27FC236}">
                <a16:creationId xmlns:a16="http://schemas.microsoft.com/office/drawing/2014/main" id="{35EAF058-2CBC-604E-AAF6-6710D2504DAC}"/>
              </a:ext>
            </a:extLst>
          </p:cNvPr>
          <p:cNvSpPr>
            <a:spLocks noGrp="1"/>
          </p:cNvSpPr>
          <p:nvPr>
            <p:ph idx="1"/>
          </p:nvPr>
        </p:nvSpPr>
        <p:spPr>
          <a:xfrm>
            <a:off x="7175418" y="1765797"/>
            <a:ext cx="4842411" cy="4454028"/>
          </a:xfrm>
        </p:spPr>
        <p:txBody>
          <a:bodyPr anchor="ctr">
            <a:normAutofit fontScale="92500"/>
          </a:bodyPr>
          <a:lstStyle/>
          <a:p>
            <a:r>
              <a:rPr lang="ja-JP" altLang="en-US" sz="2400"/>
              <a:t>国際関係論におけるサイバー空間の研究は、国家の戦略・能力・責任にフォーカス</a:t>
            </a:r>
            <a:endParaRPr lang="en-US" altLang="ja-JP" sz="2400" dirty="0"/>
          </a:p>
          <a:p>
            <a:pPr lvl="1"/>
            <a:r>
              <a:rPr lang="ja-JP" altLang="en-US"/>
              <a:t>冷戦、核兵器の不拡散、生物化学兵器の制限のアナロジー</a:t>
            </a:r>
            <a:endParaRPr lang="en-US" altLang="ja-JP" dirty="0"/>
          </a:p>
          <a:p>
            <a:pPr lvl="1"/>
            <a:r>
              <a:rPr lang="en-US" altLang="ja-JP" dirty="0">
                <a:effectLst/>
              </a:rPr>
              <a:t>『</a:t>
            </a:r>
            <a:r>
              <a:rPr lang="ja-JP" altLang="en-US">
                <a:effectLst/>
              </a:rPr>
              <a:t>国際的なパワーの源泉は武力であり、政府が武力行使の唯一のエージェント</a:t>
            </a:r>
            <a:r>
              <a:rPr lang="en-US" altLang="ja-JP" dirty="0">
                <a:effectLst/>
              </a:rPr>
              <a:t>』(Lewis</a:t>
            </a:r>
            <a:r>
              <a:rPr lang="ja-JP" altLang="en-US">
                <a:effectLst/>
              </a:rPr>
              <a:t> </a:t>
            </a:r>
            <a:r>
              <a:rPr lang="en-US" altLang="ja-JP" dirty="0">
                <a:effectLst/>
              </a:rPr>
              <a:t>2018)</a:t>
            </a:r>
            <a:r>
              <a:rPr lang="ja-JP" altLang="en-US">
                <a:effectLst/>
              </a:rPr>
              <a:t> </a:t>
            </a:r>
            <a:endParaRPr lang="en-US" altLang="ja-JP" dirty="0">
              <a:effectLst/>
            </a:endParaRPr>
          </a:p>
          <a:p>
            <a:r>
              <a:rPr lang="ja-JP" altLang="ja-JP" u="sng"/>
              <a:t>サイバー空間はそのほとんどが民間企業の所有するインフラの集合</a:t>
            </a:r>
            <a:r>
              <a:rPr lang="ja-JP" altLang="en-US" u="sng"/>
              <a:t>。</a:t>
            </a:r>
            <a:r>
              <a:rPr lang="ja-JP" altLang="ja-JP" u="sng"/>
              <a:t>行動の単位としての国家の有効性は減少 </a:t>
            </a:r>
            <a:endParaRPr lang="en-US" altLang="ja-JP" u="sng" dirty="0">
              <a:effectLst/>
            </a:endParaRPr>
          </a:p>
        </p:txBody>
      </p:sp>
      <p:sp>
        <p:nvSpPr>
          <p:cNvPr id="4" name="スライド番号プレースホルダー 3">
            <a:extLst>
              <a:ext uri="{FF2B5EF4-FFF2-40B4-BE49-F238E27FC236}">
                <a16:creationId xmlns:a16="http://schemas.microsoft.com/office/drawing/2014/main" id="{084E2EC7-3DBC-4046-9D19-E6729C8EFD72}"/>
              </a:ext>
            </a:extLst>
          </p:cNvPr>
          <p:cNvSpPr>
            <a:spLocks noGrp="1"/>
          </p:cNvSpPr>
          <p:nvPr>
            <p:ph type="sldNum" sz="quarter" idx="12"/>
          </p:nvPr>
        </p:nvSpPr>
        <p:spPr>
          <a:xfrm>
            <a:off x="8595360" y="6356350"/>
            <a:ext cx="2743200" cy="365125"/>
          </a:xfrm>
        </p:spPr>
        <p:txBody>
          <a:bodyPr>
            <a:normAutofit/>
          </a:bodyPr>
          <a:lstStyle/>
          <a:p>
            <a:pPr>
              <a:spcAft>
                <a:spcPts val="600"/>
              </a:spcAft>
            </a:pPr>
            <a:fld id="{F5913070-F278-1340-809A-032486279543}" type="slidenum">
              <a:rPr kumimoji="1" lang="ja-JP" altLang="en-US">
                <a:solidFill>
                  <a:schemeClr val="tx1">
                    <a:lumMod val="50000"/>
                    <a:lumOff val="50000"/>
                  </a:schemeClr>
                </a:solidFill>
              </a:rPr>
              <a:pPr>
                <a:spcAft>
                  <a:spcPts val="600"/>
                </a:spcAft>
              </a:pPr>
              <a:t>6</a:t>
            </a:fld>
            <a:endParaRPr kumimoji="1" lang="ja-JP" altLang="en-US">
              <a:solidFill>
                <a:schemeClr val="tx1">
                  <a:lumMod val="50000"/>
                  <a:lumOff val="50000"/>
                </a:schemeClr>
              </a:solidFill>
            </a:endParaRPr>
          </a:p>
        </p:txBody>
      </p:sp>
      <p:pic>
        <p:nvPicPr>
          <p:cNvPr id="6" name="図 5">
            <a:extLst>
              <a:ext uri="{FF2B5EF4-FFF2-40B4-BE49-F238E27FC236}">
                <a16:creationId xmlns:a16="http://schemas.microsoft.com/office/drawing/2014/main" id="{8D38EA57-C69E-5E4C-A39A-B4DA18271781}"/>
              </a:ext>
            </a:extLst>
          </p:cNvPr>
          <p:cNvPicPr/>
          <p:nvPr/>
        </p:nvPicPr>
        <p:blipFill>
          <a:blip r:embed="rId3" cstate="print">
            <a:extLst>
              <a:ext uri="{28A0092B-C50C-407E-A947-70E740481C1C}">
                <a14:useLocalDpi xmlns:a14="http://schemas.microsoft.com/office/drawing/2010/main" val="0"/>
              </a:ext>
            </a:extLst>
          </a:blip>
          <a:stretch>
            <a:fillRect/>
          </a:stretch>
        </p:blipFill>
        <p:spPr bwMode="auto">
          <a:xfrm>
            <a:off x="687951" y="1233740"/>
            <a:ext cx="6186185" cy="4557710"/>
          </a:xfrm>
          <a:prstGeom prst="rect">
            <a:avLst/>
          </a:prstGeom>
          <a:noFill/>
        </p:spPr>
      </p:pic>
      <p:sp>
        <p:nvSpPr>
          <p:cNvPr id="7" name="正方形/長方形 6">
            <a:extLst>
              <a:ext uri="{FF2B5EF4-FFF2-40B4-BE49-F238E27FC236}">
                <a16:creationId xmlns:a16="http://schemas.microsoft.com/office/drawing/2014/main" id="{C3DA873F-658E-6540-8C45-5B7ED4B6AEBE}"/>
              </a:ext>
            </a:extLst>
          </p:cNvPr>
          <p:cNvSpPr/>
          <p:nvPr/>
        </p:nvSpPr>
        <p:spPr>
          <a:xfrm>
            <a:off x="1154364" y="6076332"/>
            <a:ext cx="5253361" cy="454035"/>
          </a:xfrm>
          <a:prstGeom prst="rect">
            <a:avLst/>
          </a:prstGeom>
        </p:spPr>
        <p:txBody>
          <a:bodyPr wrap="none">
            <a:spAutoFit/>
          </a:bodyPr>
          <a:lstStyle/>
          <a:p>
            <a:pPr algn="ctr">
              <a:lnSpc>
                <a:spcPct val="150000"/>
              </a:lnSpc>
              <a:spcAft>
                <a:spcPts val="0"/>
              </a:spcAft>
            </a:pPr>
            <a:r>
              <a:rPr lang="ja-JP" altLang="en-US" b="1" kern="100">
                <a:latin typeface="Cambria" panose="02040503050406030204" pitchFamily="18" charset="0"/>
                <a:ea typeface="ＭＳ 明朝" panose="02020609040205080304" pitchFamily="49" charset="-128"/>
                <a:cs typeface="Times New Roman" panose="02020603050405020304" pitchFamily="18" charset="0"/>
              </a:rPr>
              <a:t>図</a:t>
            </a:r>
            <a:r>
              <a:rPr lang="en-US" altLang="ja-JP" b="1" kern="100" dirty="0">
                <a:latin typeface="Cambria" panose="02040503050406030204" pitchFamily="18" charset="0"/>
                <a:ea typeface="ＭＳ 明朝" panose="02020609040205080304" pitchFamily="49" charset="-128"/>
                <a:cs typeface="Times New Roman" panose="02020603050405020304" pitchFamily="18" charset="0"/>
              </a:rPr>
              <a:t>2</a:t>
            </a:r>
            <a:r>
              <a:rPr lang="ja-JP" altLang="en-US" b="1" kern="100">
                <a:latin typeface="Cambria" panose="02040503050406030204" pitchFamily="18" charset="0"/>
                <a:ea typeface="ＭＳ 明朝" panose="02020609040205080304" pitchFamily="49" charset="-128"/>
                <a:cs typeface="Times New Roman" panose="02020603050405020304" pitchFamily="18" charset="0"/>
              </a:rPr>
              <a:t> </a:t>
            </a:r>
            <a:r>
              <a:rPr lang="ja-JP" altLang="ja-JP" b="1" kern="100">
                <a:latin typeface="Cambria" panose="02040503050406030204" pitchFamily="18" charset="0"/>
                <a:ea typeface="ＭＳ 明朝" panose="02020609040205080304" pitchFamily="49" charset="-128"/>
                <a:cs typeface="Times New Roman" panose="02020603050405020304" pitchFamily="18" charset="0"/>
              </a:rPr>
              <a:t>国際関係論におけるサイバー空間のイメージ</a:t>
            </a:r>
          </a:p>
        </p:txBody>
      </p:sp>
      <p:sp>
        <p:nvSpPr>
          <p:cNvPr id="5" name="フッター プレースホルダー 4">
            <a:extLst>
              <a:ext uri="{FF2B5EF4-FFF2-40B4-BE49-F238E27FC236}">
                <a16:creationId xmlns:a16="http://schemas.microsoft.com/office/drawing/2014/main" id="{3B818F03-1B6A-B24A-B8EB-DA699BD5591F}"/>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1800275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922E0F0-2ADB-784F-8D96-6FCE6048D251}"/>
              </a:ext>
            </a:extLst>
          </p:cNvPr>
          <p:cNvSpPr>
            <a:spLocks noGrp="1"/>
          </p:cNvSpPr>
          <p:nvPr>
            <p:ph type="title"/>
          </p:nvPr>
        </p:nvSpPr>
        <p:spPr>
          <a:xfrm>
            <a:off x="838200" y="136525"/>
            <a:ext cx="10515600" cy="628297"/>
          </a:xfrm>
        </p:spPr>
        <p:txBody>
          <a:bodyPr>
            <a:normAutofit fontScale="90000"/>
          </a:bodyPr>
          <a:lstStyle/>
          <a:p>
            <a:r>
              <a:rPr kumimoji="1" lang="ja-JP" altLang="en-US" b="1"/>
              <a:t>先行研究と問題の所在</a:t>
            </a:r>
            <a:endParaRPr kumimoji="1" lang="ja-JP" altLang="en-US" b="1" dirty="0"/>
          </a:p>
        </p:txBody>
      </p:sp>
      <p:sp>
        <p:nvSpPr>
          <p:cNvPr id="5" name="スライド番号プレースホルダー 4">
            <a:extLst>
              <a:ext uri="{FF2B5EF4-FFF2-40B4-BE49-F238E27FC236}">
                <a16:creationId xmlns:a16="http://schemas.microsoft.com/office/drawing/2014/main" id="{9FDDF621-5F4C-8448-9F68-6466D6C029F0}"/>
              </a:ext>
            </a:extLst>
          </p:cNvPr>
          <p:cNvSpPr>
            <a:spLocks noGrp="1"/>
          </p:cNvSpPr>
          <p:nvPr>
            <p:ph type="sldNum" sz="quarter" idx="12"/>
          </p:nvPr>
        </p:nvSpPr>
        <p:spPr/>
        <p:txBody>
          <a:bodyPr/>
          <a:lstStyle/>
          <a:p>
            <a:fld id="{F5913070-F278-1340-809A-032486279543}" type="slidenum">
              <a:rPr kumimoji="1" lang="ja-JP" altLang="en-US" smtClean="0">
                <a:solidFill>
                  <a:schemeClr val="tx1"/>
                </a:solidFill>
              </a:rPr>
              <a:t>7</a:t>
            </a:fld>
            <a:endParaRPr kumimoji="1" lang="ja-JP" altLang="en-US">
              <a:solidFill>
                <a:schemeClr val="tx1"/>
              </a:solidFill>
            </a:endParaRPr>
          </a:p>
        </p:txBody>
      </p:sp>
      <p:sp>
        <p:nvSpPr>
          <p:cNvPr id="7" name="テキスト ボックス 6">
            <a:extLst>
              <a:ext uri="{FF2B5EF4-FFF2-40B4-BE49-F238E27FC236}">
                <a16:creationId xmlns:a16="http://schemas.microsoft.com/office/drawing/2014/main" id="{778DCC73-F94F-E94F-BEDD-8EDE11859E55}"/>
              </a:ext>
            </a:extLst>
          </p:cNvPr>
          <p:cNvSpPr txBox="1"/>
          <p:nvPr/>
        </p:nvSpPr>
        <p:spPr>
          <a:xfrm>
            <a:off x="438149" y="4423922"/>
            <a:ext cx="11315699" cy="1938992"/>
          </a:xfrm>
          <a:prstGeom prst="rect">
            <a:avLst/>
          </a:prstGeom>
          <a:noFill/>
        </p:spPr>
        <p:txBody>
          <a:bodyPr wrap="square" rtlCol="0">
            <a:spAutoFit/>
          </a:bodyPr>
          <a:lstStyle/>
          <a:p>
            <a:r>
              <a:rPr kumimoji="1" lang="ja-JP" altLang="en-US" sz="2400" b="1" dirty="0"/>
              <a:t>問題の所在</a:t>
            </a:r>
            <a:endParaRPr kumimoji="1" lang="en-US" altLang="ja-JP" sz="2400" b="1" dirty="0"/>
          </a:p>
          <a:p>
            <a:pPr marL="342900" indent="-342900">
              <a:buFont typeface="Arial" panose="020B0604020202020204" pitchFamily="34" charset="0"/>
              <a:buChar char="•"/>
            </a:pPr>
            <a:r>
              <a:rPr lang="ja-JP" altLang="ja-JP" sz="2400" dirty="0"/>
              <a:t>サイバー空間に</a:t>
            </a:r>
            <a:r>
              <a:rPr lang="ja-JP" altLang="ja-JP" sz="2400"/>
              <a:t>おける価値が</a:t>
            </a:r>
            <a:r>
              <a:rPr lang="ja-JP" altLang="en-US" sz="2400"/>
              <a:t>正面から</a:t>
            </a:r>
            <a:r>
              <a:rPr lang="ja-JP" altLang="ja-JP" sz="2400"/>
              <a:t>論じられて</a:t>
            </a:r>
            <a:r>
              <a:rPr lang="ja-JP" altLang="ja-JP" sz="2400" dirty="0"/>
              <a:t>こなかった</a:t>
            </a:r>
            <a:endParaRPr lang="en-US" altLang="ja-JP" sz="2400" dirty="0"/>
          </a:p>
          <a:p>
            <a:pPr marL="742950" lvl="1" indent="-285750">
              <a:buFont typeface="Arial" panose="020B0604020202020204" pitchFamily="34" charset="0"/>
              <a:buChar char="•"/>
            </a:pPr>
            <a:r>
              <a:rPr lang="ja-JP" altLang="ja-JP" sz="2400"/>
              <a:t>国際</a:t>
            </a:r>
            <a:r>
              <a:rPr lang="ja-JP" altLang="ja-JP" sz="2400" dirty="0"/>
              <a:t>秩序の探求とは、まずもって国際社会を構成する原則あるいは価値規範の探求から始められなければならない（篠田</a:t>
            </a:r>
            <a:r>
              <a:rPr lang="en-US" altLang="ja-JP" sz="2400" dirty="0"/>
              <a:t> 2007: iv</a:t>
            </a:r>
            <a:r>
              <a:rPr lang="ja-JP" altLang="ja-JP" sz="2400" dirty="0"/>
              <a:t>）</a:t>
            </a:r>
            <a:endParaRPr lang="en-US" altLang="ja-JP" sz="2400" dirty="0"/>
          </a:p>
          <a:p>
            <a:pPr marL="285750" indent="-285750">
              <a:buFont typeface="Arial" panose="020B0604020202020204" pitchFamily="34" charset="0"/>
              <a:buChar char="•"/>
            </a:pPr>
            <a:r>
              <a:rPr lang="ja-JP" altLang="ja-JP" sz="2400" dirty="0"/>
              <a:t>グローバルテックカンパニーの力</a:t>
            </a:r>
            <a:r>
              <a:rPr lang="ja-JP" altLang="en-US" sz="2400" dirty="0"/>
              <a:t>と</a:t>
            </a:r>
            <a:r>
              <a:rPr lang="ja-JP" altLang="en-US" sz="2400"/>
              <a:t>向き合ってこなかった</a:t>
            </a:r>
            <a:endParaRPr lang="en-US" altLang="ja-JP" sz="2400" b="1" dirty="0"/>
          </a:p>
        </p:txBody>
      </p:sp>
      <p:sp>
        <p:nvSpPr>
          <p:cNvPr id="3" name="フッター プレースホルダー 2">
            <a:extLst>
              <a:ext uri="{FF2B5EF4-FFF2-40B4-BE49-F238E27FC236}">
                <a16:creationId xmlns:a16="http://schemas.microsoft.com/office/drawing/2014/main" id="{72CDBB63-9215-F940-AAF7-EC962EEAE622}"/>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6" name="テキスト ボックス 5">
            <a:extLst>
              <a:ext uri="{FF2B5EF4-FFF2-40B4-BE49-F238E27FC236}">
                <a16:creationId xmlns:a16="http://schemas.microsoft.com/office/drawing/2014/main" id="{7DDBE66B-80E2-5247-B10A-31BD398A65B6}"/>
              </a:ext>
            </a:extLst>
          </p:cNvPr>
          <p:cNvSpPr txBox="1"/>
          <p:nvPr/>
        </p:nvSpPr>
        <p:spPr>
          <a:xfrm>
            <a:off x="438150" y="916811"/>
            <a:ext cx="11315699" cy="830997"/>
          </a:xfrm>
          <a:prstGeom prst="rect">
            <a:avLst/>
          </a:prstGeom>
          <a:noFill/>
        </p:spPr>
        <p:txBody>
          <a:bodyPr wrap="square" rtlCol="0">
            <a:spAutoFit/>
          </a:bodyPr>
          <a:lstStyle/>
          <a:p>
            <a:r>
              <a:rPr kumimoji="1" lang="ja-JP" altLang="en-US" sz="2400" b="1"/>
              <a:t>先行研究</a:t>
            </a:r>
            <a:endParaRPr kumimoji="1" lang="en-US" altLang="ja-JP" sz="2400" b="1" dirty="0"/>
          </a:p>
          <a:p>
            <a:endParaRPr lang="en-US" altLang="ja-JP" sz="2400" b="1" dirty="0"/>
          </a:p>
        </p:txBody>
      </p:sp>
      <p:pic>
        <p:nvPicPr>
          <p:cNvPr id="8" name="図 7">
            <a:extLst>
              <a:ext uri="{FF2B5EF4-FFF2-40B4-BE49-F238E27FC236}">
                <a16:creationId xmlns:a16="http://schemas.microsoft.com/office/drawing/2014/main" id="{E6D22CD3-E732-8741-B91D-609B2AF79638}"/>
              </a:ext>
            </a:extLst>
          </p:cNvPr>
          <p:cNvPicPr/>
          <p:nvPr/>
        </p:nvPicPr>
        <p:blipFill>
          <a:blip r:embed="rId3" cstate="print">
            <a:extLst>
              <a:ext uri="{28A0092B-C50C-407E-A947-70E740481C1C}">
                <a14:useLocalDpi xmlns:a14="http://schemas.microsoft.com/office/drawing/2010/main" val="0"/>
              </a:ext>
            </a:extLst>
          </a:blip>
          <a:stretch>
            <a:fillRect/>
          </a:stretch>
        </p:blipFill>
        <p:spPr bwMode="auto">
          <a:xfrm>
            <a:off x="92242" y="1072402"/>
            <a:ext cx="6003757" cy="2789593"/>
          </a:xfrm>
          <a:prstGeom prst="rect">
            <a:avLst/>
          </a:prstGeom>
          <a:noFill/>
        </p:spPr>
      </p:pic>
      <p:sp>
        <p:nvSpPr>
          <p:cNvPr id="9" name="正方形/長方形 8">
            <a:extLst>
              <a:ext uri="{FF2B5EF4-FFF2-40B4-BE49-F238E27FC236}">
                <a16:creationId xmlns:a16="http://schemas.microsoft.com/office/drawing/2014/main" id="{12F169C5-4B28-0A47-81C4-D4594AA1C509}"/>
              </a:ext>
            </a:extLst>
          </p:cNvPr>
          <p:cNvSpPr/>
          <p:nvPr/>
        </p:nvSpPr>
        <p:spPr>
          <a:xfrm>
            <a:off x="622957" y="3861995"/>
            <a:ext cx="5207687" cy="298159"/>
          </a:xfrm>
          <a:prstGeom prst="rect">
            <a:avLst/>
          </a:prstGeom>
        </p:spPr>
        <p:txBody>
          <a:bodyPr wrap="square">
            <a:spAutoFit/>
          </a:bodyPr>
          <a:lstStyle/>
          <a:p>
            <a:pPr algn="ctr">
              <a:lnSpc>
                <a:spcPct val="150000"/>
              </a:lnSpc>
              <a:spcAft>
                <a:spcPts val="0"/>
              </a:spcAft>
            </a:pPr>
            <a:r>
              <a:rPr lang="ja-JP" altLang="en-US" sz="1000" b="1" kern="100" dirty="0">
                <a:ea typeface="ＭＳ 明朝" panose="02020609040205080304" pitchFamily="49" charset="-128"/>
                <a:cs typeface="Times New Roman" panose="02020603050405020304" pitchFamily="18" charset="0"/>
              </a:rPr>
              <a:t>図</a:t>
            </a:r>
            <a:r>
              <a:rPr lang="en-US" altLang="ja-JP" sz="1000" b="1" kern="100" dirty="0">
                <a:ea typeface="ＭＳ 明朝" panose="02020609040205080304" pitchFamily="49" charset="-128"/>
                <a:cs typeface="Times New Roman" panose="02020603050405020304" pitchFamily="18" charset="0"/>
              </a:rPr>
              <a:t>1</a:t>
            </a:r>
            <a:r>
              <a:rPr lang="ja-JP" altLang="en-US" sz="1000" b="1" kern="100" dirty="0">
                <a:ea typeface="ＭＳ 明朝" panose="02020609040205080304" pitchFamily="49" charset="-128"/>
                <a:cs typeface="Times New Roman" panose="02020603050405020304" pitchFamily="18" charset="0"/>
              </a:rPr>
              <a:t> </a:t>
            </a:r>
            <a:r>
              <a:rPr lang="ja-JP" altLang="ja-JP" sz="1000" b="1" kern="100" dirty="0">
                <a:ea typeface="ＭＳ 明朝" panose="02020609040205080304" pitchFamily="49" charset="-128"/>
                <a:cs typeface="Times New Roman" panose="02020603050405020304" pitchFamily="18" charset="0"/>
              </a:rPr>
              <a:t>インターネットガバナンス論におけるサイバー空間のイメージ</a:t>
            </a:r>
          </a:p>
        </p:txBody>
      </p:sp>
      <p:pic>
        <p:nvPicPr>
          <p:cNvPr id="10" name="図 9">
            <a:extLst>
              <a:ext uri="{FF2B5EF4-FFF2-40B4-BE49-F238E27FC236}">
                <a16:creationId xmlns:a16="http://schemas.microsoft.com/office/drawing/2014/main" id="{B1EE44CC-10AF-B348-A092-4BA1B428FBEF}"/>
              </a:ext>
            </a:extLst>
          </p:cNvPr>
          <p:cNvPicPr/>
          <p:nvPr/>
        </p:nvPicPr>
        <p:blipFill>
          <a:blip r:embed="rId4" cstate="print">
            <a:extLst>
              <a:ext uri="{28A0092B-C50C-407E-A947-70E740481C1C}">
                <a14:useLocalDpi xmlns:a14="http://schemas.microsoft.com/office/drawing/2010/main" val="0"/>
              </a:ext>
            </a:extLst>
          </a:blip>
          <a:stretch>
            <a:fillRect/>
          </a:stretch>
        </p:blipFill>
        <p:spPr bwMode="auto">
          <a:xfrm>
            <a:off x="6446810" y="1072402"/>
            <a:ext cx="4490883" cy="2789594"/>
          </a:xfrm>
          <a:prstGeom prst="rect">
            <a:avLst/>
          </a:prstGeom>
          <a:noFill/>
        </p:spPr>
      </p:pic>
      <p:sp>
        <p:nvSpPr>
          <p:cNvPr id="11" name="正方形/長方形 10">
            <a:extLst>
              <a:ext uri="{FF2B5EF4-FFF2-40B4-BE49-F238E27FC236}">
                <a16:creationId xmlns:a16="http://schemas.microsoft.com/office/drawing/2014/main" id="{E4909494-C516-794D-A12A-84420BD38AAF}"/>
              </a:ext>
            </a:extLst>
          </p:cNvPr>
          <p:cNvSpPr/>
          <p:nvPr/>
        </p:nvSpPr>
        <p:spPr>
          <a:xfrm>
            <a:off x="6361358" y="3950568"/>
            <a:ext cx="4576335" cy="293285"/>
          </a:xfrm>
          <a:prstGeom prst="rect">
            <a:avLst/>
          </a:prstGeom>
        </p:spPr>
        <p:txBody>
          <a:bodyPr wrap="square">
            <a:spAutoFit/>
          </a:bodyPr>
          <a:lstStyle/>
          <a:p>
            <a:pPr algn="ctr">
              <a:lnSpc>
                <a:spcPct val="150000"/>
              </a:lnSpc>
              <a:spcAft>
                <a:spcPts val="0"/>
              </a:spcAft>
            </a:pPr>
            <a:r>
              <a:rPr lang="ja-JP" altLang="en-US" sz="1000" b="1" kern="100">
                <a:latin typeface="Cambria" panose="02040503050406030204" pitchFamily="18" charset="0"/>
                <a:ea typeface="ＭＳ 明朝" panose="02020609040205080304" pitchFamily="49" charset="-128"/>
                <a:cs typeface="Times New Roman" panose="02020603050405020304" pitchFamily="18" charset="0"/>
              </a:rPr>
              <a:t>図</a:t>
            </a:r>
            <a:r>
              <a:rPr lang="en-US" altLang="ja-JP" sz="1000" b="1" kern="100" dirty="0">
                <a:latin typeface="Cambria" panose="02040503050406030204" pitchFamily="18" charset="0"/>
                <a:ea typeface="ＭＳ 明朝" panose="02020609040205080304" pitchFamily="49" charset="-128"/>
                <a:cs typeface="Times New Roman" panose="02020603050405020304" pitchFamily="18" charset="0"/>
              </a:rPr>
              <a:t>2</a:t>
            </a:r>
            <a:r>
              <a:rPr lang="ja-JP" altLang="en-US" sz="1000" b="1" kern="100">
                <a:latin typeface="Cambria" panose="02040503050406030204" pitchFamily="18" charset="0"/>
                <a:ea typeface="ＭＳ 明朝" panose="02020609040205080304" pitchFamily="49" charset="-128"/>
                <a:cs typeface="Times New Roman" panose="02020603050405020304" pitchFamily="18" charset="0"/>
              </a:rPr>
              <a:t> </a:t>
            </a:r>
            <a:r>
              <a:rPr lang="ja-JP" altLang="ja-JP" sz="1000" b="1" kern="100">
                <a:latin typeface="Cambria" panose="02040503050406030204" pitchFamily="18" charset="0"/>
                <a:ea typeface="ＭＳ 明朝" panose="02020609040205080304" pitchFamily="49" charset="-128"/>
                <a:cs typeface="Times New Roman" panose="02020603050405020304" pitchFamily="18" charset="0"/>
              </a:rPr>
              <a:t>国際関係論におけるサイバー空間のイメージ</a:t>
            </a:r>
          </a:p>
        </p:txBody>
      </p:sp>
    </p:spTree>
    <p:extLst>
      <p:ext uri="{BB962C8B-B14F-4D97-AF65-F5344CB8AC3E}">
        <p14:creationId xmlns:p14="http://schemas.microsoft.com/office/powerpoint/2010/main" val="3184726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170622F-C46F-7248-A86A-290EBC407FAF}"/>
              </a:ext>
            </a:extLst>
          </p:cNvPr>
          <p:cNvSpPr>
            <a:spLocks noGrp="1"/>
          </p:cNvSpPr>
          <p:nvPr>
            <p:ph type="title"/>
          </p:nvPr>
        </p:nvSpPr>
        <p:spPr>
          <a:xfrm>
            <a:off x="247426" y="365125"/>
            <a:ext cx="11106374" cy="1325563"/>
          </a:xfrm>
        </p:spPr>
        <p:txBody>
          <a:bodyPr/>
          <a:lstStyle/>
          <a:p>
            <a:r>
              <a:rPr lang="ja-JP" altLang="en-US">
                <a:solidFill>
                  <a:srgbClr val="FF0000"/>
                </a:solidFill>
              </a:rPr>
              <a:t>リサーチクエスチョン</a:t>
            </a:r>
            <a:endParaRPr kumimoji="1" lang="ja-JP" altLang="en-US"/>
          </a:p>
        </p:txBody>
      </p:sp>
      <p:sp>
        <p:nvSpPr>
          <p:cNvPr id="3" name="コンテンツ プレースホルダー 2">
            <a:extLst>
              <a:ext uri="{FF2B5EF4-FFF2-40B4-BE49-F238E27FC236}">
                <a16:creationId xmlns:a16="http://schemas.microsoft.com/office/drawing/2014/main" id="{9F182545-1E0A-3148-B5BC-F1CDF02A7254}"/>
              </a:ext>
            </a:extLst>
          </p:cNvPr>
          <p:cNvSpPr>
            <a:spLocks noGrp="1"/>
          </p:cNvSpPr>
          <p:nvPr>
            <p:ph idx="1"/>
          </p:nvPr>
        </p:nvSpPr>
        <p:spPr>
          <a:xfrm>
            <a:off x="247426" y="1527586"/>
            <a:ext cx="11697148" cy="4649377"/>
          </a:xfrm>
        </p:spPr>
        <p:txBody>
          <a:bodyPr>
            <a:normAutofit fontScale="92500"/>
          </a:bodyPr>
          <a:lstStyle/>
          <a:p>
            <a:r>
              <a:rPr lang="ja-JP" altLang="ja-JP" sz="2400"/>
              <a:t>サイバー空間の秩序の土台となる共通の価値観とはなにか</a:t>
            </a:r>
            <a:endParaRPr lang="en-US" altLang="ja-JP" sz="2400" dirty="0"/>
          </a:p>
          <a:p>
            <a:pPr lvl="1"/>
            <a:r>
              <a:rPr lang="ja-JP" altLang="en-US" sz="2000">
                <a:solidFill>
                  <a:srgbClr val="FF0000"/>
                </a:solidFill>
              </a:rPr>
              <a:t>言い換えれば、</a:t>
            </a:r>
            <a:r>
              <a:rPr lang="ja-JP" altLang="ja-JP" sz="2000">
                <a:solidFill>
                  <a:srgbClr val="FF0000"/>
                </a:solidFill>
              </a:rPr>
              <a:t>誰がどのようなサイバー空間を実現しようとしているか </a:t>
            </a:r>
            <a:endParaRPr lang="en-US" altLang="ja-JP" sz="2000" dirty="0">
              <a:solidFill>
                <a:srgbClr val="FF0000"/>
              </a:solidFill>
            </a:endParaRPr>
          </a:p>
          <a:p>
            <a:pPr lvl="1"/>
            <a:endParaRPr lang="en-US" altLang="ja-JP" sz="2000" dirty="0">
              <a:solidFill>
                <a:srgbClr val="FF0000"/>
              </a:solidFill>
            </a:endParaRPr>
          </a:p>
          <a:p>
            <a:r>
              <a:rPr lang="en-US" altLang="ja-JP" sz="2400" dirty="0">
                <a:solidFill>
                  <a:srgbClr val="FF0000"/>
                </a:solidFill>
              </a:rPr>
              <a:t>RQ</a:t>
            </a:r>
            <a:r>
              <a:rPr lang="ja-JP" altLang="en-US" sz="2400">
                <a:solidFill>
                  <a:srgbClr val="FF0000"/>
                </a:solidFill>
              </a:rPr>
              <a:t>から派生するサブリサーチクエスチョンは以下の通り。それぞれ対応する章で検討する</a:t>
            </a:r>
            <a:endParaRPr lang="en-US" altLang="ja-JP" sz="2400" dirty="0">
              <a:solidFill>
                <a:srgbClr val="FF0000"/>
              </a:solidFill>
            </a:endParaRPr>
          </a:p>
          <a:p>
            <a:pPr marL="914400" lvl="1" indent="-457200">
              <a:buFont typeface="+mj-lt"/>
              <a:buAutoNum type="arabicPeriod"/>
            </a:pPr>
            <a:r>
              <a:rPr lang="ja-JP" altLang="en-US">
                <a:solidFill>
                  <a:srgbClr val="FF0000"/>
                </a:solidFill>
              </a:rPr>
              <a:t>価値観は</a:t>
            </a:r>
            <a:r>
              <a:rPr lang="en-US" altLang="ja-JP" dirty="0">
                <a:solidFill>
                  <a:srgbClr val="FF0000"/>
                </a:solidFill>
              </a:rPr>
              <a:t>1</a:t>
            </a:r>
            <a:r>
              <a:rPr lang="ja-JP" altLang="en-US">
                <a:solidFill>
                  <a:srgbClr val="FF0000"/>
                </a:solidFill>
              </a:rPr>
              <a:t>つなのか、複数存在するのか。複数ある場合、併存できるか→第</a:t>
            </a:r>
            <a:r>
              <a:rPr lang="en-US" altLang="ja-JP" dirty="0">
                <a:solidFill>
                  <a:srgbClr val="FF0000"/>
                </a:solidFill>
              </a:rPr>
              <a:t>2</a:t>
            </a:r>
            <a:r>
              <a:rPr lang="ja-JP" altLang="en-US">
                <a:solidFill>
                  <a:srgbClr val="FF0000"/>
                </a:solidFill>
              </a:rPr>
              <a:t>章</a:t>
            </a:r>
            <a:endParaRPr lang="en-US" altLang="ja-JP" dirty="0">
              <a:solidFill>
                <a:srgbClr val="FF0000"/>
              </a:solidFill>
            </a:endParaRPr>
          </a:p>
          <a:p>
            <a:pPr marL="914400" lvl="1" indent="-457200">
              <a:buFont typeface="+mj-lt"/>
              <a:buAutoNum type="arabicPeriod"/>
            </a:pPr>
            <a:r>
              <a:rPr lang="ja-JP" altLang="en-US">
                <a:solidFill>
                  <a:srgbClr val="FF0000"/>
                </a:solidFill>
              </a:rPr>
              <a:t>民主主義国家はどのようなサイバー空間を求めているか →第</a:t>
            </a:r>
            <a:r>
              <a:rPr lang="en-US" altLang="ja-JP" dirty="0">
                <a:solidFill>
                  <a:srgbClr val="FF0000"/>
                </a:solidFill>
              </a:rPr>
              <a:t>2</a:t>
            </a:r>
            <a:r>
              <a:rPr lang="ja-JP" altLang="en-US">
                <a:solidFill>
                  <a:srgbClr val="FF0000"/>
                </a:solidFill>
              </a:rPr>
              <a:t>章</a:t>
            </a:r>
            <a:endParaRPr lang="en-US" altLang="ja-JP" dirty="0">
              <a:solidFill>
                <a:srgbClr val="FF0000"/>
              </a:solidFill>
            </a:endParaRPr>
          </a:p>
          <a:p>
            <a:pPr marL="914400" lvl="1" indent="-457200">
              <a:buFont typeface="+mj-lt"/>
              <a:buAutoNum type="arabicPeriod"/>
            </a:pPr>
            <a:r>
              <a:rPr lang="ja-JP" altLang="en-US">
                <a:solidFill>
                  <a:srgbClr val="FF0000"/>
                </a:solidFill>
              </a:rPr>
              <a:t>情報支配国家はどのようなサイバー空間を求めているか →第</a:t>
            </a:r>
            <a:r>
              <a:rPr lang="en-US" altLang="ja-JP" dirty="0">
                <a:solidFill>
                  <a:srgbClr val="FF0000"/>
                </a:solidFill>
              </a:rPr>
              <a:t>3</a:t>
            </a:r>
            <a:r>
              <a:rPr lang="ja-JP" altLang="en-US">
                <a:solidFill>
                  <a:srgbClr val="FF0000"/>
                </a:solidFill>
              </a:rPr>
              <a:t>章</a:t>
            </a:r>
            <a:endParaRPr lang="en-US" altLang="ja-JP" dirty="0">
              <a:solidFill>
                <a:srgbClr val="FF0000"/>
              </a:solidFill>
            </a:endParaRPr>
          </a:p>
          <a:p>
            <a:pPr marL="914400" lvl="1" indent="-457200">
              <a:buFont typeface="+mj-lt"/>
              <a:buAutoNum type="arabicPeriod"/>
            </a:pPr>
            <a:r>
              <a:rPr lang="ja-JP" altLang="en-US">
                <a:solidFill>
                  <a:srgbClr val="FF0000"/>
                </a:solidFill>
              </a:rPr>
              <a:t>グローバルテックカンパニーはどのようなサイバー空間を求めているか →第</a:t>
            </a:r>
            <a:r>
              <a:rPr lang="en-US" altLang="ja-JP" dirty="0">
                <a:solidFill>
                  <a:srgbClr val="FF0000"/>
                </a:solidFill>
              </a:rPr>
              <a:t>4</a:t>
            </a:r>
            <a:r>
              <a:rPr lang="ja-JP" altLang="en-US">
                <a:solidFill>
                  <a:srgbClr val="FF0000"/>
                </a:solidFill>
              </a:rPr>
              <a:t>章</a:t>
            </a:r>
            <a:endParaRPr lang="en-US" altLang="ja-JP" dirty="0">
              <a:solidFill>
                <a:srgbClr val="FF0000"/>
              </a:solidFill>
            </a:endParaRPr>
          </a:p>
          <a:p>
            <a:pPr marL="914400" lvl="1" indent="-457200">
              <a:buFont typeface="+mj-lt"/>
              <a:buAutoNum type="arabicPeriod"/>
            </a:pPr>
            <a:r>
              <a:rPr lang="ja-JP" altLang="en-US">
                <a:solidFill>
                  <a:srgbClr val="FF0000"/>
                </a:solidFill>
              </a:rPr>
              <a:t>異なる価値の対立を現象として補足できるか →第</a:t>
            </a:r>
            <a:r>
              <a:rPr lang="en-US" altLang="ja-JP" dirty="0">
                <a:solidFill>
                  <a:srgbClr val="FF0000"/>
                </a:solidFill>
              </a:rPr>
              <a:t>5</a:t>
            </a:r>
            <a:r>
              <a:rPr lang="ja-JP" altLang="en-US">
                <a:solidFill>
                  <a:srgbClr val="FF0000"/>
                </a:solidFill>
              </a:rPr>
              <a:t>章</a:t>
            </a:r>
            <a:endParaRPr lang="en-US" altLang="ja-JP" dirty="0">
              <a:solidFill>
                <a:srgbClr val="FF0000"/>
              </a:solidFill>
            </a:endParaRPr>
          </a:p>
          <a:p>
            <a:pPr marL="914400" lvl="1" indent="-457200">
              <a:buFont typeface="+mj-lt"/>
              <a:buAutoNum type="arabicPeriod"/>
            </a:pPr>
            <a:r>
              <a:rPr lang="ja-JP" altLang="en-US">
                <a:solidFill>
                  <a:srgbClr val="FF0000"/>
                </a:solidFill>
              </a:rPr>
              <a:t>価値観は普遍なのか。サイバー空間の伝統的アクター</a:t>
            </a:r>
            <a:r>
              <a:rPr lang="en-US" altLang="ja-JP" dirty="0">
                <a:solidFill>
                  <a:srgbClr val="FF0000"/>
                </a:solidFill>
              </a:rPr>
              <a:t>CSIRT</a:t>
            </a:r>
            <a:r>
              <a:rPr lang="ja-JP" altLang="en-US">
                <a:solidFill>
                  <a:srgbClr val="FF0000"/>
                </a:solidFill>
              </a:rPr>
              <a:t>は変質したか →第</a:t>
            </a:r>
            <a:r>
              <a:rPr lang="en-US" altLang="ja-JP" dirty="0">
                <a:solidFill>
                  <a:srgbClr val="FF0000"/>
                </a:solidFill>
              </a:rPr>
              <a:t>6</a:t>
            </a:r>
            <a:r>
              <a:rPr lang="ja-JP" altLang="en-US">
                <a:solidFill>
                  <a:srgbClr val="FF0000"/>
                </a:solidFill>
              </a:rPr>
              <a:t>章</a:t>
            </a:r>
            <a:endParaRPr lang="en-US" altLang="ja-JP" dirty="0">
              <a:solidFill>
                <a:srgbClr val="FF0000"/>
              </a:solidFill>
            </a:endParaRPr>
          </a:p>
        </p:txBody>
      </p:sp>
      <p:sp>
        <p:nvSpPr>
          <p:cNvPr id="4" name="フッター プレースホルダー 3">
            <a:extLst>
              <a:ext uri="{FF2B5EF4-FFF2-40B4-BE49-F238E27FC236}">
                <a16:creationId xmlns:a16="http://schemas.microsoft.com/office/drawing/2014/main" id="{DCB66AFD-0CA9-AA4E-A137-5A0284047AA9}"/>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
        <p:nvSpPr>
          <p:cNvPr id="5" name="スライド番号プレースホルダー 4">
            <a:extLst>
              <a:ext uri="{FF2B5EF4-FFF2-40B4-BE49-F238E27FC236}">
                <a16:creationId xmlns:a16="http://schemas.microsoft.com/office/drawing/2014/main" id="{1F39E1B2-89D3-6749-9D79-BA5899CAC968}"/>
              </a:ext>
            </a:extLst>
          </p:cNvPr>
          <p:cNvSpPr>
            <a:spLocks noGrp="1"/>
          </p:cNvSpPr>
          <p:nvPr>
            <p:ph type="sldNum" sz="quarter" idx="12"/>
          </p:nvPr>
        </p:nvSpPr>
        <p:spPr/>
        <p:txBody>
          <a:bodyPr/>
          <a:lstStyle/>
          <a:p>
            <a:fld id="{F5913070-F278-1340-809A-032486279543}" type="slidenum">
              <a:rPr kumimoji="1" lang="ja-JP" altLang="en-US" smtClean="0"/>
              <a:t>8</a:t>
            </a:fld>
            <a:endParaRPr kumimoji="1" lang="ja-JP" altLang="en-US"/>
          </a:p>
        </p:txBody>
      </p:sp>
    </p:spTree>
    <p:extLst>
      <p:ext uri="{BB962C8B-B14F-4D97-AF65-F5344CB8AC3E}">
        <p14:creationId xmlns:p14="http://schemas.microsoft.com/office/powerpoint/2010/main" val="2036030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AF8EF0-C341-444A-9535-DAAE1DB20EAA}"/>
              </a:ext>
            </a:extLst>
          </p:cNvPr>
          <p:cNvSpPr>
            <a:spLocks noGrp="1"/>
          </p:cNvSpPr>
          <p:nvPr>
            <p:ph type="title"/>
          </p:nvPr>
        </p:nvSpPr>
        <p:spPr>
          <a:xfrm>
            <a:off x="429768" y="411480"/>
            <a:ext cx="11201400" cy="1106424"/>
          </a:xfrm>
        </p:spPr>
        <p:txBody>
          <a:bodyPr>
            <a:normAutofit/>
          </a:bodyPr>
          <a:lstStyle/>
          <a:p>
            <a:r>
              <a:rPr lang="ja-JP" altLang="en-US" sz="3600" b="1"/>
              <a:t>分析の枠組み サイバー空間のトリレンマ理論</a:t>
            </a:r>
            <a:endParaRPr kumimoji="1" lang="ja-JP" altLang="en-US" sz="3600"/>
          </a:p>
        </p:txBody>
      </p:sp>
      <p:sp>
        <p:nvSpPr>
          <p:cNvPr id="3" name="コンテンツ プレースホルダー 2">
            <a:extLst>
              <a:ext uri="{FF2B5EF4-FFF2-40B4-BE49-F238E27FC236}">
                <a16:creationId xmlns:a16="http://schemas.microsoft.com/office/drawing/2014/main" id="{7B998C54-9DF4-9544-9090-204FB6D3451D}"/>
              </a:ext>
            </a:extLst>
          </p:cNvPr>
          <p:cNvSpPr>
            <a:spLocks noGrp="1"/>
          </p:cNvSpPr>
          <p:nvPr>
            <p:ph idx="1"/>
          </p:nvPr>
        </p:nvSpPr>
        <p:spPr>
          <a:xfrm>
            <a:off x="6834968" y="1409252"/>
            <a:ext cx="5190562" cy="4307755"/>
          </a:xfrm>
        </p:spPr>
        <p:txBody>
          <a:bodyPr anchor="ctr">
            <a:normAutofit fontScale="92500" lnSpcReduction="20000"/>
          </a:bodyPr>
          <a:lstStyle/>
          <a:p>
            <a:r>
              <a:rPr lang="ja-JP" altLang="en-US" sz="2400"/>
              <a:t>価値の体系</a:t>
            </a:r>
            <a:endParaRPr lang="en-US" altLang="ja-JP" sz="2400" dirty="0"/>
          </a:p>
          <a:p>
            <a:pPr lvl="1"/>
            <a:r>
              <a:rPr lang="ja-JP" altLang="ja-JP"/>
              <a:t>「民主主義」と「国家主権」と「グローバリゼーション」の</a:t>
            </a:r>
            <a:r>
              <a:rPr lang="en-US" altLang="ja-JP" dirty="0"/>
              <a:t>3</a:t>
            </a:r>
            <a:r>
              <a:rPr lang="ja-JP" altLang="ja-JP"/>
              <a:t>つが共通の価値として認識</a:t>
            </a:r>
            <a:r>
              <a:rPr lang="ja-JP" altLang="en-US"/>
              <a:t>されている</a:t>
            </a:r>
            <a:r>
              <a:rPr lang="ja-JP" altLang="ja-JP"/>
              <a:t> </a:t>
            </a:r>
            <a:endParaRPr lang="en-US" altLang="ja-JP" dirty="0"/>
          </a:p>
          <a:p>
            <a:r>
              <a:rPr kumimoji="1" lang="ja-JP" altLang="en-US" sz="2400"/>
              <a:t>アクター</a:t>
            </a:r>
            <a:endParaRPr kumimoji="1" lang="en-US" altLang="ja-JP" sz="2400" dirty="0"/>
          </a:p>
          <a:p>
            <a:pPr lvl="1"/>
            <a:r>
              <a:rPr lang="ja-JP" altLang="ja-JP"/>
              <a:t>「民主主義国家」と「</a:t>
            </a:r>
            <a:r>
              <a:rPr lang="ja-JP" altLang="en-US"/>
              <a:t>情報支配</a:t>
            </a:r>
            <a:r>
              <a:rPr lang="ja-JP" altLang="ja-JP"/>
              <a:t>国家」と「プライベートテックカンパニー」という主要</a:t>
            </a:r>
            <a:r>
              <a:rPr lang="en-US" altLang="ja-JP" dirty="0"/>
              <a:t>3</a:t>
            </a:r>
            <a:r>
              <a:rPr lang="ja-JP" altLang="ja-JP"/>
              <a:t>アクターが生き残りのための生存競争を行っている </a:t>
            </a:r>
            <a:endParaRPr lang="en-US" altLang="ja-JP" dirty="0"/>
          </a:p>
          <a:p>
            <a:r>
              <a:rPr kumimoji="1" lang="ja-JP" altLang="en-US" sz="2600">
                <a:solidFill>
                  <a:srgbClr val="FF0000"/>
                </a:solidFill>
              </a:rPr>
              <a:t>それぞれのアクターが</a:t>
            </a:r>
            <a:r>
              <a:rPr lang="ja-JP" altLang="en-US" sz="2600">
                <a:solidFill>
                  <a:srgbClr val="FF0000"/>
                </a:solidFill>
              </a:rPr>
              <a:t>それぞれ</a:t>
            </a:r>
            <a:r>
              <a:rPr kumimoji="1" lang="ja-JP" altLang="en-US" sz="2600">
                <a:solidFill>
                  <a:srgbClr val="FF0000"/>
                </a:solidFill>
              </a:rPr>
              <a:t>価値を実現し、敷衍することによってサイバーパワーを得ようとしている</a:t>
            </a:r>
            <a:endParaRPr kumimoji="1" lang="ja-JP" altLang="en-US">
              <a:solidFill>
                <a:srgbClr val="FF0000"/>
              </a:solidFill>
            </a:endParaRPr>
          </a:p>
        </p:txBody>
      </p:sp>
      <p:sp>
        <p:nvSpPr>
          <p:cNvPr id="5" name="スライド番号プレースホルダー 4">
            <a:extLst>
              <a:ext uri="{FF2B5EF4-FFF2-40B4-BE49-F238E27FC236}">
                <a16:creationId xmlns:a16="http://schemas.microsoft.com/office/drawing/2014/main" id="{948FF88A-C5FF-7042-8E17-F91EBFC6C66F}"/>
              </a:ext>
            </a:extLst>
          </p:cNvPr>
          <p:cNvSpPr>
            <a:spLocks noGrp="1"/>
          </p:cNvSpPr>
          <p:nvPr>
            <p:ph type="sldNum" sz="quarter" idx="12"/>
          </p:nvPr>
        </p:nvSpPr>
        <p:spPr>
          <a:xfrm>
            <a:off x="8595360" y="6356350"/>
            <a:ext cx="2743200" cy="365125"/>
          </a:xfrm>
        </p:spPr>
        <p:txBody>
          <a:bodyPr>
            <a:normAutofit/>
          </a:bodyPr>
          <a:lstStyle/>
          <a:p>
            <a:pPr>
              <a:spcAft>
                <a:spcPts val="600"/>
              </a:spcAft>
            </a:pPr>
            <a:fld id="{F5913070-F278-1340-809A-032486279543}" type="slidenum">
              <a:rPr kumimoji="1" lang="ja-JP" altLang="en-US">
                <a:solidFill>
                  <a:schemeClr val="tx1">
                    <a:lumMod val="50000"/>
                    <a:lumOff val="50000"/>
                  </a:schemeClr>
                </a:solidFill>
              </a:rPr>
              <a:pPr>
                <a:spcAft>
                  <a:spcPts val="600"/>
                </a:spcAft>
              </a:pPr>
              <a:t>9</a:t>
            </a:fld>
            <a:endParaRPr kumimoji="1" lang="ja-JP" altLang="en-US">
              <a:solidFill>
                <a:schemeClr val="tx1">
                  <a:lumMod val="50000"/>
                  <a:lumOff val="50000"/>
                </a:schemeClr>
              </a:solidFill>
            </a:endParaRPr>
          </a:p>
        </p:txBody>
      </p:sp>
      <p:sp>
        <p:nvSpPr>
          <p:cNvPr id="10" name="正方形/長方形 9">
            <a:extLst>
              <a:ext uri="{FF2B5EF4-FFF2-40B4-BE49-F238E27FC236}">
                <a16:creationId xmlns:a16="http://schemas.microsoft.com/office/drawing/2014/main" id="{003C13D1-CDE6-D14A-AC7D-7531BF98D3B0}"/>
              </a:ext>
            </a:extLst>
          </p:cNvPr>
          <p:cNvSpPr/>
          <p:nvPr/>
        </p:nvSpPr>
        <p:spPr>
          <a:xfrm>
            <a:off x="4666130" y="4360131"/>
            <a:ext cx="1873624" cy="1082414"/>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u="sng">
                <a:solidFill>
                  <a:schemeClr val="tx1"/>
                </a:solidFill>
              </a:rPr>
              <a:t>国家主権</a:t>
            </a:r>
            <a:r>
              <a:rPr kumimoji="1" lang="ja-JP" altLang="en-US">
                <a:solidFill>
                  <a:schemeClr val="tx1"/>
                </a:solidFill>
              </a:rPr>
              <a:t>の確立を図る</a:t>
            </a:r>
            <a:endParaRPr kumimoji="1" lang="en-US" altLang="ja-JP" dirty="0">
              <a:solidFill>
                <a:schemeClr val="tx1"/>
              </a:solidFill>
            </a:endParaRPr>
          </a:p>
          <a:p>
            <a:pPr algn="ctr"/>
            <a:r>
              <a:rPr lang="ja-JP" altLang="en-US" u="sng">
                <a:solidFill>
                  <a:schemeClr val="tx1"/>
                </a:solidFill>
              </a:rPr>
              <a:t>情報支配国家</a:t>
            </a:r>
            <a:endParaRPr kumimoji="1" lang="ja-JP" altLang="en-US" u="sng" dirty="0">
              <a:solidFill>
                <a:schemeClr val="tx1"/>
              </a:solidFill>
            </a:endParaRPr>
          </a:p>
        </p:txBody>
      </p:sp>
      <p:sp>
        <p:nvSpPr>
          <p:cNvPr id="12" name="正方形/長方形 11">
            <a:extLst>
              <a:ext uri="{FF2B5EF4-FFF2-40B4-BE49-F238E27FC236}">
                <a16:creationId xmlns:a16="http://schemas.microsoft.com/office/drawing/2014/main" id="{8EDDB7B0-6E84-A345-9BCE-86AD36B82C0D}"/>
              </a:ext>
            </a:extLst>
          </p:cNvPr>
          <p:cNvSpPr/>
          <p:nvPr/>
        </p:nvSpPr>
        <p:spPr>
          <a:xfrm>
            <a:off x="775445" y="4326509"/>
            <a:ext cx="1873624" cy="1097244"/>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u="sng">
                <a:solidFill>
                  <a:schemeClr val="tx1"/>
                </a:solidFill>
              </a:rPr>
              <a:t>民主主義</a:t>
            </a:r>
            <a:r>
              <a:rPr kumimoji="1" lang="ja-JP" altLang="en-US">
                <a:solidFill>
                  <a:schemeClr val="tx1"/>
                </a:solidFill>
              </a:rPr>
              <a:t>の拡大を図る</a:t>
            </a:r>
            <a:endParaRPr kumimoji="1" lang="en-US" altLang="ja-JP" dirty="0">
              <a:solidFill>
                <a:schemeClr val="tx1"/>
              </a:solidFill>
            </a:endParaRPr>
          </a:p>
          <a:p>
            <a:pPr algn="ctr"/>
            <a:r>
              <a:rPr lang="ja-JP" altLang="en-US" u="sng">
                <a:solidFill>
                  <a:schemeClr val="tx1"/>
                </a:solidFill>
              </a:rPr>
              <a:t>民主主義国家</a:t>
            </a:r>
            <a:endParaRPr kumimoji="1" lang="ja-JP" altLang="en-US" u="sng" dirty="0">
              <a:solidFill>
                <a:schemeClr val="tx1"/>
              </a:solidFill>
            </a:endParaRPr>
          </a:p>
        </p:txBody>
      </p:sp>
      <p:sp>
        <p:nvSpPr>
          <p:cNvPr id="14" name="正方形/長方形 13">
            <a:extLst>
              <a:ext uri="{FF2B5EF4-FFF2-40B4-BE49-F238E27FC236}">
                <a16:creationId xmlns:a16="http://schemas.microsoft.com/office/drawing/2014/main" id="{D499C85A-9B2F-4A45-B040-3A47D97BA71E}"/>
              </a:ext>
            </a:extLst>
          </p:cNvPr>
          <p:cNvSpPr/>
          <p:nvPr/>
        </p:nvSpPr>
        <p:spPr>
          <a:xfrm>
            <a:off x="2521322" y="2033071"/>
            <a:ext cx="2144808" cy="171635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u="sng">
                <a:solidFill>
                  <a:schemeClr val="tx1"/>
                </a:solidFill>
              </a:rPr>
              <a:t>グローバリゼーション</a:t>
            </a:r>
            <a:r>
              <a:rPr kumimoji="1" lang="ja-JP" altLang="en-US">
                <a:solidFill>
                  <a:schemeClr val="tx1"/>
                </a:solidFill>
              </a:rPr>
              <a:t>を推進する</a:t>
            </a:r>
            <a:endParaRPr kumimoji="1" lang="en-US" altLang="ja-JP" dirty="0">
              <a:solidFill>
                <a:schemeClr val="tx1"/>
              </a:solidFill>
            </a:endParaRPr>
          </a:p>
          <a:p>
            <a:pPr algn="ctr"/>
            <a:r>
              <a:rPr kumimoji="1" lang="ja-JP" altLang="en-US" u="sng">
                <a:solidFill>
                  <a:schemeClr val="tx1"/>
                </a:solidFill>
              </a:rPr>
              <a:t>グローバルテックカンパニー</a:t>
            </a:r>
            <a:endParaRPr kumimoji="1" lang="ja-JP" altLang="en-US" u="sng" dirty="0">
              <a:solidFill>
                <a:schemeClr val="tx1"/>
              </a:solidFill>
            </a:endParaRPr>
          </a:p>
        </p:txBody>
      </p:sp>
      <p:cxnSp>
        <p:nvCxnSpPr>
          <p:cNvPr id="16" name="直線コネクタ 15">
            <a:extLst>
              <a:ext uri="{FF2B5EF4-FFF2-40B4-BE49-F238E27FC236}">
                <a16:creationId xmlns:a16="http://schemas.microsoft.com/office/drawing/2014/main" id="{B8E3AC5A-E819-7B4B-BA00-A20A027AAE40}"/>
              </a:ext>
            </a:extLst>
          </p:cNvPr>
          <p:cNvCxnSpPr>
            <a:cxnSpLocks/>
            <a:stCxn id="14" idx="3"/>
            <a:endCxn id="10" idx="0"/>
          </p:cNvCxnSpPr>
          <p:nvPr/>
        </p:nvCxnSpPr>
        <p:spPr>
          <a:xfrm>
            <a:off x="4666130" y="2891247"/>
            <a:ext cx="936812" cy="146888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3DE1B017-A57A-9345-A5F0-52145539AB9B}"/>
              </a:ext>
            </a:extLst>
          </p:cNvPr>
          <p:cNvCxnSpPr>
            <a:cxnSpLocks/>
            <a:stCxn id="10" idx="1"/>
            <a:endCxn id="12" idx="3"/>
          </p:cNvCxnSpPr>
          <p:nvPr/>
        </p:nvCxnSpPr>
        <p:spPr>
          <a:xfrm flipH="1" flipV="1">
            <a:off x="2649069" y="4875131"/>
            <a:ext cx="2017061" cy="2620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B729951D-42F1-834F-9843-0C408C59B5D5}"/>
              </a:ext>
            </a:extLst>
          </p:cNvPr>
          <p:cNvCxnSpPr>
            <a:cxnSpLocks/>
            <a:stCxn id="12" idx="0"/>
            <a:endCxn id="14" idx="1"/>
          </p:cNvCxnSpPr>
          <p:nvPr/>
        </p:nvCxnSpPr>
        <p:spPr>
          <a:xfrm flipV="1">
            <a:off x="1712257" y="2891247"/>
            <a:ext cx="809065" cy="143526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正方形/長方形 6">
            <a:extLst>
              <a:ext uri="{FF2B5EF4-FFF2-40B4-BE49-F238E27FC236}">
                <a16:creationId xmlns:a16="http://schemas.microsoft.com/office/drawing/2014/main" id="{13F822B6-D891-CF49-81C2-E29244288AA7}"/>
              </a:ext>
            </a:extLst>
          </p:cNvPr>
          <p:cNvSpPr/>
          <p:nvPr/>
        </p:nvSpPr>
        <p:spPr>
          <a:xfrm>
            <a:off x="2083536" y="5745418"/>
            <a:ext cx="3523722" cy="369332"/>
          </a:xfrm>
          <a:prstGeom prst="rect">
            <a:avLst/>
          </a:prstGeom>
        </p:spPr>
        <p:txBody>
          <a:bodyPr wrap="none">
            <a:spAutoFit/>
          </a:bodyPr>
          <a:lstStyle/>
          <a:p>
            <a:r>
              <a:rPr lang="ja-JP" altLang="en-US" b="1">
                <a:latin typeface="Cambria" panose="02040503050406030204" pitchFamily="18" charset="0"/>
                <a:ea typeface="ＭＳ 明朝" panose="02020609040205080304" pitchFamily="49" charset="-128"/>
                <a:cs typeface="Times New Roman" panose="02020603050405020304" pitchFamily="18" charset="0"/>
              </a:rPr>
              <a:t>図</a:t>
            </a:r>
            <a:r>
              <a:rPr lang="en-US" altLang="ja-JP" b="1" dirty="0">
                <a:latin typeface="Cambria" panose="02040503050406030204" pitchFamily="18" charset="0"/>
                <a:ea typeface="ＭＳ 明朝" panose="02020609040205080304" pitchFamily="49" charset="-128"/>
                <a:cs typeface="Times New Roman" panose="02020603050405020304" pitchFamily="18" charset="0"/>
              </a:rPr>
              <a:t>3</a:t>
            </a:r>
            <a:r>
              <a:rPr lang="ja-JP" altLang="en-US" b="1">
                <a:latin typeface="Cambria" panose="02040503050406030204" pitchFamily="18" charset="0"/>
                <a:ea typeface="ＭＳ 明朝" panose="02020609040205080304" pitchFamily="49" charset="-128"/>
                <a:cs typeface="Times New Roman" panose="02020603050405020304" pitchFamily="18" charset="0"/>
              </a:rPr>
              <a:t> </a:t>
            </a:r>
            <a:r>
              <a:rPr lang="ja-JP" altLang="ja-JP" b="1">
                <a:latin typeface="Cambria" panose="02040503050406030204" pitchFamily="18" charset="0"/>
                <a:ea typeface="ＭＳ 明朝" panose="02020609040205080304" pitchFamily="49" charset="-128"/>
                <a:cs typeface="Times New Roman" panose="02020603050405020304" pitchFamily="18" charset="0"/>
              </a:rPr>
              <a:t>サイバー空間のトリレンマ</a:t>
            </a:r>
            <a:r>
              <a:rPr lang="ja-JP" altLang="ja-JP" b="1"/>
              <a:t> </a:t>
            </a:r>
            <a:endParaRPr lang="ja-JP" altLang="en-US" b="1"/>
          </a:p>
        </p:txBody>
      </p:sp>
      <p:sp>
        <p:nvSpPr>
          <p:cNvPr id="4" name="フッター プレースホルダー 3">
            <a:extLst>
              <a:ext uri="{FF2B5EF4-FFF2-40B4-BE49-F238E27FC236}">
                <a16:creationId xmlns:a16="http://schemas.microsoft.com/office/drawing/2014/main" id="{7CD2C7B0-1CAC-494F-9350-6A4B6B4D3E5B}"/>
              </a:ext>
            </a:extLst>
          </p:cNvPr>
          <p:cNvSpPr>
            <a:spLocks noGrp="1"/>
          </p:cNvSpPr>
          <p:nvPr>
            <p:ph type="ftr" sz="quarter" idx="11"/>
          </p:nvPr>
        </p:nvSpPr>
        <p:spPr/>
        <p:txBody>
          <a:bodyPr/>
          <a:lstStyle/>
          <a:p>
            <a:r>
              <a:rPr kumimoji="1" lang="ja-JP" altLang="en-US"/>
              <a:t>最終試験 </a:t>
            </a:r>
            <a:r>
              <a:rPr kumimoji="1" lang="en-US" altLang="ja-JP"/>
              <a:t>2020/07/07 </a:t>
            </a:r>
            <a:r>
              <a:rPr kumimoji="1" lang="ja-JP" altLang="en-US"/>
              <a:t>小宮山功一朗</a:t>
            </a:r>
          </a:p>
        </p:txBody>
      </p:sp>
    </p:spTree>
    <p:extLst>
      <p:ext uri="{BB962C8B-B14F-4D97-AF65-F5344CB8AC3E}">
        <p14:creationId xmlns:p14="http://schemas.microsoft.com/office/powerpoint/2010/main" val="740125218"/>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11974</TotalTime>
  <Words>3741</Words>
  <Application>Microsoft Macintosh PowerPoint</Application>
  <PresentationFormat>ワイド画面</PresentationFormat>
  <Paragraphs>318</Paragraphs>
  <Slides>25</Slides>
  <Notes>21</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25</vt:i4>
      </vt:variant>
    </vt:vector>
  </HeadingPairs>
  <TitlesOfParts>
    <vt:vector size="31" baseType="lpstr">
      <vt:lpstr>游ゴシック</vt:lpstr>
      <vt:lpstr>游ゴシック Light</vt:lpstr>
      <vt:lpstr>Arial</vt:lpstr>
      <vt:lpstr>Cambria</vt:lpstr>
      <vt:lpstr>Century</vt:lpstr>
      <vt:lpstr>Office テーマ</vt:lpstr>
      <vt:lpstr>サイバーセキュリティの グローバル・ガバナンス</vt:lpstr>
      <vt:lpstr>発表の流れ(40分)</vt:lpstr>
      <vt:lpstr>本研究の目的と意義</vt:lpstr>
      <vt:lpstr>用語の定義</vt:lpstr>
      <vt:lpstr>先行研究 インターネット・ガバナンス論</vt:lpstr>
      <vt:lpstr>先行研究 国際関係論</vt:lpstr>
      <vt:lpstr>先行研究と問題の所在</vt:lpstr>
      <vt:lpstr>リサーチクエスチョン</vt:lpstr>
      <vt:lpstr>分析の枠組み サイバー空間のトリレンマ理論</vt:lpstr>
      <vt:lpstr>第2章サイバー空間における民主主義国家の苦悩</vt:lpstr>
      <vt:lpstr>第3章 情報支配国家</vt:lpstr>
      <vt:lpstr>第4章 グローバルテックカンパニー</vt:lpstr>
      <vt:lpstr>第5章 合意を巡る戦い</vt:lpstr>
      <vt:lpstr>第6章インシデント対応コミュニティの発展</vt:lpstr>
      <vt:lpstr>公聴会以降のご指摘への対応</vt:lpstr>
      <vt:lpstr>PowerPoint プレゼンテーション</vt:lpstr>
      <vt:lpstr>PowerPoint プレゼンテーション</vt:lpstr>
      <vt:lpstr>PowerPoint プレゼンテーション</vt:lpstr>
      <vt:lpstr>残された課題 1/2</vt:lpstr>
      <vt:lpstr>残された課題 2/2</vt:lpstr>
      <vt:lpstr>本研究の意義</vt:lpstr>
      <vt:lpstr>まとめ</vt:lpstr>
      <vt:lpstr>参考情報</vt:lpstr>
      <vt:lpstr>要件の充足状況</vt:lpstr>
      <vt:lpstr>本発表資料の参考文献</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サイバーセキュリティの グローバル・ガバナンス</dc:title>
  <dc:creator>kkomiyama</dc:creator>
  <cp:lastModifiedBy>kkomiyama</cp:lastModifiedBy>
  <cp:revision>76</cp:revision>
  <cp:lastPrinted>2020-07-07T04:42:47Z</cp:lastPrinted>
  <dcterms:created xsi:type="dcterms:W3CDTF">2020-01-08T18:30:25Z</dcterms:created>
  <dcterms:modified xsi:type="dcterms:W3CDTF">2020-07-08T01:09:53Z</dcterms:modified>
</cp:coreProperties>
</file>